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1" r:id="rId2"/>
    <p:sldId id="257" r:id="rId3"/>
    <p:sldId id="261" r:id="rId4"/>
    <p:sldId id="272" r:id="rId5"/>
    <p:sldId id="273" r:id="rId6"/>
    <p:sldId id="256" r:id="rId7"/>
    <p:sldId id="274" r:id="rId8"/>
    <p:sldId id="275" r:id="rId9"/>
    <p:sldId id="277" r:id="rId10"/>
    <p:sldId id="260" r:id="rId11"/>
    <p:sldId id="262" r:id="rId12"/>
    <p:sldId id="263" r:id="rId13"/>
    <p:sldId id="278" r:id="rId14"/>
    <p:sldId id="279" r:id="rId15"/>
    <p:sldId id="280" r:id="rId16"/>
    <p:sldId id="290" r:id="rId17"/>
    <p:sldId id="282" r:id="rId18"/>
    <p:sldId id="283" r:id="rId19"/>
    <p:sldId id="284" r:id="rId20"/>
    <p:sldId id="285" r:id="rId21"/>
    <p:sldId id="286" r:id="rId22"/>
    <p:sldId id="288" r:id="rId23"/>
    <p:sldId id="287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499E6-53CF-421D-887C-B9F4764D9686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601CE-842E-4719-9A6C-F88996063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601CE-842E-4719-9A6C-F88996063BE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59C60-49F6-4E4C-91B4-9D96478CA3E8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Chapter 6 European Geography Vocabulary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Greaser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1"/>
            <a:ext cx="5181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Specialization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86400"/>
            <a:ext cx="84582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Focusing on certain economic activities to make the best use of resources</a:t>
            </a:r>
          </a:p>
          <a:p>
            <a:endParaRPr lang="en-US" dirty="0"/>
          </a:p>
        </p:txBody>
      </p:sp>
      <p:sp>
        <p:nvSpPr>
          <p:cNvPr id="24578" name="AutoShape 2" descr="data:image/jpeg;base64,/9j/4AAQSkZJRgABAQAAAQABAAD/2wCEAAkGBhQSERUUEhQVFRUWFyIZGRgYFxseIBsgISIiHxsiHx4bHCYfHx0jIB8cIS8hIycpLSwsHiEyNTAqNSYrLCkBCQoKDgwOGg8PGiwkHyQqKSwvLCwsLCwvLCwtLCwsLCksLCwsLCksLCwsKSwsLCwsLCksKSwsLCwsLCwsKSwsLP/AABEIAMMAsAMBIgACEQEDEQH/xAAbAAACAgMBAAAAAAAAAAAAAAAFBgMEAAIHAf/EAEcQAAICAAQEBAQCBwQJAQkAAAECAxEABBIhBRMxQQYiUWEycYGRI7EHFEJSocHRFYLS4RYkM2JykqLw8VMlJkNEY4OTsrP/xAAaAQADAQEBAQAAAAAAAAAAAAACAwQFAQYA/8QALxEAAgIBAwMDAgQHAQAAAAAAAQIAEQMEEiExQVETImEFMhQjkaEVQ3GBscHRM//aAAwDAQACEQMRAD8Al4nJWYk2upX2N70x/hjSRG1BwqrvYHb+OB3iLioXNzKHhWpGADMbJ1H0Bq8av4nidBqtm6Bk83TsKHm+mMjJje7E9bj1OMKLPNS+8P7TkDVewH8h2x5xCUlNQHarsntt16Y9yWdEhUgNrqyhBU160eo+WN+KTnlMdNMbNVXQYRzYEccoKkjtJeNFFki0qNIiXUVPxE9fMO4GBU091Shdybvej0B7bYreG+GcpHtw4UKNrABKhvv5sFkythiVqhdE4LJ7GKiJ0Tg41J+YLkzoVlXenvQ3ZippgPkT3649Cu+rQdIjQszFbBb9hdyKvf5ViXLZZ3E0aLegpIdxdNs1WK2MSHp3OPIByZuZI6xkKRy1Ys73vZC9wLr64btHUSbJqX2FT1v9pHm86UUpyyHDHy9WJAG1rewsffG8IYOUbzFH0WlnVVXQPuSPocU41ZHFs40KZeZpGvT1JNuRR2BwT4YrQxqaqRl7did2I+uPnAUQ9NnfI58D/M3MYUlHpWDb9T6beXp74GcU4iI5Dp3jBABs2bv16dMGZLcaXoGtjVEAdRt9cCh4VnfJfrNKDJJGyDuQ/wAO/StTKtYLAge7g67UtiA29ZPILUMD7Hzb3/T3xLEA7qLK3sSD37bH1xrkmvXqXdDpIvqemx+hxbaPyaioI+Y2whrRiJpJkRkDCVTqT4gQe3XE+5TUdR9ww2Paxe9+2PZECf75PQfzxZy8PlZ2iDIo3INEXsPngQTCZ123KSNbAFiv1OMZyKp2Ib5joaO1/wAcXHgiUHWeo281Bfn64CtxOOx51PYDV9sELrgQRkQnniFI2O5LSBP3rP8AXEaZty2kO4/vN/XbA2bNGhSs4H7oJr/v2xmV4ojNpJKt+6wKn7Hrgtj1dQRlxc0f2hObNsscjan1hbA1EA+m949yeYkWSRObI4Gkhix7g6hQ2u6+mI0i5kkUbE6XkVTZ6r3X5EbfXF/ieQjhzcqxRiOPTG2gdAxB1VXagMMA9hMkyMPxIWWfE/iSbKzSplXj1ksWiEGog38XM1KLPocAMjn4leduVqMpLRlmKaCdybFg7k+WxQA2OLGciP65mSV/+ac17Bj+Y3+uCM3h53hMqELEymzKCyjrprcDT88P3i6mUMQVQ7Hr2gSaM0GDVKGoEtqAB2NpsdjXfpd1W9POSTLAzF45AUIOkG+nVRZ1Hfp74YRmohl5USLSDCq2oBfzKaJ0qCuwJsE7DAPjfGjJA45EaFoAZHpWNsPhUgAX637Y4CbHEL1RtIWbeEo1SD8SwWdxVbgggH7Hau1YPzfDqLdatiN/kMLGV4pzA0hKozyEvYIVS24F/CNq2vvg1Jmi0MYUgr1JBs6uh/u9xibUYzvJ8y7SMpxqq9ZW4oMtETz7bmQEx0rEsQf3en7QNnbAuOdljIWOOBSxYkgliCumiBQ+W/fG8PnzErk3oPLS+wABP8Sf4Yv+Gstz89GhXUkXnb/iN6L+xOHrxxJHxgg5GPfiecT8PZtMq+Zk2iEWllOgEr3Gkau3bVgk6b1qXUuwF+/2xd8QeBwGkZG1FoG1BFGoneya7Db1O+KCZkSIAIAaWg3pdG/b+eE524EdoTRaSM2mMjQVZvrf/nBKNIE4XBKuddjBFHKuXWWEqzpTRgqU1UGA6EYA8Z5ixkJesxhV6bsdlr6kYk8S5VVyUC2V15t8uraydMceoDYit9IP164fo+FJiPqXLIv9ZW4HGIoEWTchL1n1PU7/AM/XHmX4vGGtY2lvyFYxdsRsLJrV0NAMd+mKcYaaTyoHy0N81dJYbAUCB12+1EnBnhOfigmaJJJtBQcrljVKLGpsvHI1IhPxmT4mUjcaQcdTArsS05m1jY12Y+kFcWzE8Sgy5do9AGpeaHdF7F1UUgO4GphqIrbBcSxyorKrKV6qLKt+6wPyvtivxHPqwJdI0hhLMsUZ8nN6kKxFyyHfmTkbA6VFljiHgchGWTYXGgptNFr239sDqERFtY3RZsmRtr9oUykaNLGjhCpoPqNDuTZ+QwL4rwwRGIVFIHbVUaUaUrq0gFtYINdqJGCvCIY2mtpSlRtIWKoSKFGtQI21dKwM8TxRwmOPmGchSroVUEgkMpfQAtUK3F4DEDtELUn80r8RlmigJLDKPOGD2gVV06fi8ksiUTuPKCdsc74rJqWIowZlIY1ZrbsT7bDBjL+Ko4ANfDoiEaQqVkXUoY2QqmM19G364Ivw6MpCsRBeSHXqOkRxxgC5ZGonSOiqKLH7h6rtqhIFer3mBMpxBTpYSShw3MAUJGECkAFzIpZiT2UAAXvgrxDOSPNI7STtOVUhBlU00LC2yzMKPqANuoGPeI+EEaPmM8oZFGilRC5auWSpBEYLfCts5237Yg8PZ+aCdzJDzZ1cK8hkO+kEWG3I+I0CK64cyULgesWawTck8VMUnzJUyMFkYsvL2NtuAetkEgHpgj4pEOXZo0mZzoKrAv7LepcfDQ23xc/SBNMOehh8rq5VwjFSvTdywAYHetPyJwk8G2i5rC2I+tn5++EMSLLRyD1iB2AjPxfxRzMvDl4kkDoNOplpQSpQMXs6gAzbbbAnC/xCNHeRLpJMyIrHpr5YN9OgFfK8NEM0eUMUWhlzEaMxoqRMdBLEoWJYA1uNJG/Y4WcxwVTkdIssGjQC6W5HUAmt+533646OogqaRqjNkXly+TdYAWiM0sZXQJCaelax3Kg326YW4c6VFigqE7LsWr37DtVYO5TNyZfJKqjVpdkDDoSGIYjboNJ+mE/+1lRNbneQ6wB/vGxVe1YUWLXXmP0iqp5PFSXheTnCkBCS7EhgQVJY38Xbr39MHDlDw2aLM7cuRQspBo6hdEj0bUQD6gYHcE4vJASyBob36Cm9bX+uCPiPjgzUcZZCrKw1IllZlO1AdiCbr2IwW4h+Z3LibYAOR5hHxfm9awyhtUUjhFIHmBILFWKtYvSNuhxRhmUCIFRovzAE1V9NvYYXOF5N+cMuCxiWUyWT8NIFO/qDt8sM8mgDTqJo3dbYTqaDACVaAVja+ty3w+MSZjLiqH61HoF9AG5m4/u4p+JSV4fwxmHWZ7Huy3372Dv88ScMTl5zKEEFTOgvsdyP5438S5YtwfJ31XMt79ElGKdL9n6zP1/GYeKEp8J48crEqwOefp/GllVfw9t1jRRqkOzMovrtYxS4jw4CGVGARkJYnWaherZ2OkAzEtvEPgVhRrEnEiitAyuULIeYVRnoDcFlQqSBfQkdeuPGnZ1VmSal1szzhUFA6SyK55asgbSzAO1VdnYNw8rYkucbXqD586JgiBQmpCrAL5QqmiiqeiKdy3Vz7DDFlldVCqNJbpddPe9uv54B8D49lVzVACNZWrUup1DVpB5jAF7Isbd+2LvGM1ojC6l1OCym70heprqWYkbYl1CknaBxNXSOiYy/fvLmYTS6FvKQwZtNdQe3vXf3wVyeRykju2YaVtdkaA25FAHyreqvXvhRbLuADrk17HS61YPeiB5T7YIcMgyM8az5yVoRESHWOQqzt+7t5ipADCt+uPsaAVzF6l93uAoyvxDKFA6SIQdwylSPKfh+/t7488M5nkZcGSFmpOYwNMsjAn9XV9JLJDGLJtSNW5rvY8S8Vy+Z/wBizLEqBGB1a1U2S34lX6C+m++G3hwysWWfORw1OzUI0fdnNIi6QdJJOw9euHIxTgyTOfUAaQstOq6tY1E82x+LLVySnfdIlqvcqBWAvCCjZmQvEjiWKKTzj4FuRkJBroAAfmMVDlJI45EieNwE5PWtDk8yeKEHdGoWY3GwUAHY0weG8jzJWkkUIMx+IFJO8aBUVFsDtpLehc4ZnJGOu8mx8vcK+J3eVjCTUf4uu9xVFroEHy13/eGOYhmOTHlZgaZq3NAgsdh+WGrjvHGZqUjXLPmYyzbrHofQqiqGqRRdtfShibwpwhFhjYWbFEgalUHt5b2r5dMJdGRbIs3KcOZRfbiFvFvE0mjjMaq8VELI4+Fyh+E3YerBAB7g1hMzeZmEAiy/mkkliZXUjUGUjttttsPniHhfFpuVLChtAwZ42A8rBjbR0Aab3G+3fG/ECUKSwoHcPZQrqQmj1A36b+3XBGhkEbjxFtOzmaTZ24QQFDBSS46saO5I6k2fvgTFF+JHf7KfxoVi2bMATTVoCdwdiD097B+VY1yMDF9kZ6iLEKRe1WRfX5YAm7IlahVCV04l4b40TK0bQlD6qaxIbUWY5h78pyPuAceNmRttIL6XE4/NcRAMDc12yYWXrIPDuYolTQGlWIHq2pW29bAJN98GpoSqrGvKazq1LeodtJvthf4eQJptPQDp89xYPvqwd5xoIBuTew3Ynb+mCzWHP9pPp/sFdBch4xK0YiMbbxyRMusWAwcH4RVgGtsR5yCaeRMpJO2hGMh0x8spqLaiIAS8khJIFPVE+WxeLMmWsNG9EUev8QR6YAcP46mSzBRI1ZCulwavcjVpsVegEC/XFekfjb4mZ9Sw/wAwQtxL9EUoj5uWljz0Yu6GmTYUbBYhj7WMKvhzwz+tu8kjARpGXGok7CgCb3JN3V9sdJ4HxXntzcqyROVYShjQOnSFVgdwNTyABroISCLwkZrKyZOomJUJEHa4wAwsBGBJO1Cz74vHI4mL05kPiTK6EQBOWKtaOzb0rLe4Njce+HXw7xtIObmHWNikSBRI4RBzG8xL6W07AbaTZwkcaOu0+ElC4A3oncbdrNn2wz+G+MosI5ilo5BGWNWY+WWLeUjcglT9MTZBtKk/MuwHfjdR8Sfikhcwz9UYMlhywDXYpiq3YHtR+eFLisjxvI8J8+jUxBrSLIu7Fbk9722B6Y6vxvPR5rhwkbXRHMjU0GdgQ0dqet1ddhjnmc42mWaMoqtL/tSdtIdtlbSQSdABCWasknH2DHXUQcucHHs73N+LcPnkzEmbly08OXmCxc146KgqPxGQeaiwNkgfEN+uGHi6SecTFWSKPUCoCKpZWTzJNu5oUqDbe7FC+bZjjcruzczWzEbuSf2hV2aon6de2D8CIZZJ8xmAuYDauZLDIzWCSGDraEE0QuwHSh0w9kBa5JvO3aIQUN8SFIhyeShIZtWpS2lA1Fi/7Ug8trtW+GDgecy0McOZ5czqYtEkrO5MLghSrR9gSK6UOXv2wkZzi2tSIZS4J0GUo6ij1X8RmkZRu2ilAPT2MeFs5+o5yKJHd4My5SQuRRdujCh1IAGkm/scDlurEJZQ4hlJZMxmRELC5iW2G4JaRmr5jvfTpixwPgKyElpeRKGVC4cIbckL0okXt7Ej1xfyWajiecSNyy2ambzAgEa2Wweh6D7k98XUz+X5yz8+JSkRWM0HGuti4vzA9CNsfFmJqCFFXF7MZqc8RYTku8eqN3qtVEaC3Y9CL7nF3ikqxqNblYz1qquiVrY7gBqvY+1YqcX5UucQxFUEh/8Ahg6VOmzR2HxfUWcaxTRTzx5fOyRiNGLySICAaB207gHcix64S+Pe4Mvx6jbp2Q+eJc4zmw4DpWgx2D69WH54H5UhSWt1NBdSMVO43G23p1xtxGv1VApJTyqtiiQTsSPU3ZxEqDnoa3IZgbP7JCjy9Ceu+Jq44miAQQCL6QrFxadV0rPfb8SNWP3BXEw8T5oCudEN+vJN/wD9MEPDvg+GeCWV5JYzETpC6asj4jqHm9KO25xX434MWNQ0YeXQ1uA3mJ6akG46bFO43G+A2rxZHPxBfLjFqV5HzA8TPNmpnc6y0MY1IlC7YDazv174NZtGicFgR5RddQe2/rhc4LmTzJmXUkYjj1aSaFswUkdfXttg8kOhFarSQUfSwabf2wGosNz4lmjdSlL5PE3Mw5Z0g2+xZuvWzhKyoV1k/DWRpJTZYWVA2FexrDxloTESTEZI9iOoG2/Ufxwg5Oe1vQKkBNBjYs3t+99cUaQdTM/6kwG0CT8DjQ+eTX5Y2plYqQ+k0dQ+orvZ97l8XTS8rL86RZTrKLYo6UCkhgNmXU16h3OC8XD0bh6SA+YtqkI1UgFhhV10OwIs3t0wD4qS4UEErDrBNftFrYfQaf4YsRtzcTIK0OZXkz0bupDSGXVEGEukb3pOnTdpTHruO+DHAc4YJpYLOnmNpDdmG5HvYo4g4LwL9ZhlZttbbP10hbCkH3s1i7xfg8pZpYyg1ldao5NMoADjUo3Ox0G6I60awLuj2hMrw4smJlyKLl8ZRndVXU50EQhmGmMbmTrvpPk6WTQGwu6PFfDSpC0rS63LAEgdzfX0AAsfTFyPMmebLKFCM4da2FbWxNnoT9sa8dg5iBISZZGYUqDWy1Ys6b2N9TWFJka1Fz7UYkDMR8RT4asZm1OvlQc2gLuj5LHcGj9/bBlczzc9DF5ZFDspsXYJF79/hHyr3wvQZoxzS9bRwlEdgdNEnpRvcdME/C+avPs53oM5N2em/wBffFbjq0hXk1CmU4TLxHMTvlCuqBkCQ6lUtHv5lugaPr1HcYxs+FhEbxsk0Uwbl2bVkPzI7i9hdgiwbxN4ayLjICdJNLy5sQhbCj4d2SS1dHFuL11+eCcXhIZrNOsTjmxojmV2Vi9sQ6tyyQBW48zGwLPbCyVA90LmzUqZrhmcZM5mI9D5eKeYuG3bZ2JCr3AvpYrFFopdXl5J9CEHTr6HY46PwbxBGnDM3zaIXMzQgL1Znc6V/wCLzAX7Y5xwZZIry0i1JFSMCbFVsRt0O+9kbYZZi4MzWZkMyiVySptQTQHcbCgMT8J8Iy5tXaNgWCEsSa9d69DWIMxHrl3YICVAZUvSAdLELe5CkmvXDvw7P5fKCVY2QsylAWdlZVXULdSu2rUPlgXfaOIzEoYcnpAJNxruCupaHyFjEeVoutb6U6n/AHmJP5YnzTRhEWN2YkFtVUgVRpGm/MWvqx2PbEPDASgbu1Gh27DGe42rzPQ6dvUyKY+8IRouEyyL8by2pIsbMFFjuuxPyxHw3xGk9LpMbgXouyPUr+8vt1xYzWcrg0IVKVqF6uw82rb97CJm3Fea+/QkV8iNwfcHAZFBCr+8nTGWGTKfMcM/wcMzSwlVdx59vLIB019wRuB6X3wGl4bpsR2KoyQHqt7BkPdSL6daNURWK3AePZpouYQsyAdDYYL0G4+Lb1GDDcay0unnnllTs77aSfR1sfQ1eE0y+08zgQ4/eoqUbDxMwkoLYUaj9aHUfUYTYJD+qpywBsENeo7ntvf1rHQsrw9ZGkI5UtuwDa2UnTsN4/K1/vVinxDwCFUmCNgdAXlrMrhtO4oMFa9yNiT88UYSFJWJ1OT1QCe0VOWf1ZwBvbEX2/7F74qcdDJlo49ADcv4x1YtQIPvdEH3OGeLJhgyjUCFtlcUfMaqqu7FbnuMBJ8r+s5dmywk5iSrcXmkd9huqi6AOxodAcUqTvNRThNi/pGDJQiPLLGtUCL9dht/364vZqFIwWLKyFdtxt636VjXK8NzJiI/VZdRAJvStfRmG+FfiXFgHZZIzJpNCD95gSDzK30itlW7OJFxNlapqPqcWJPaf7QhmM1LCsc68q5ARFHImpnQ7M+nal6Ue+Ns/ms4IDJNK6x6eihVDN2TygHa7qzi9w7g8cYbiHFZWjkagiMBYUdFjQbk9B7YUvGni+TNkPTRJGrcmLalvYsx/akO3sOnqTqLjUUPE8/lyM7Fj3i1o3k7+ayL3F79PTBnwvLGkjhifxI2jWh0J6E+xw1+J8lBl35S8pEUqgAiIahuCJHHnck7m6b02wO4VwCIyiLLxyZyUKpCqwCoGF/iOAAvoe/oDg3PFQFu7hTgTGPJcPS6b9YzEhGor8LaOoVqq+pFdMNng1Sc3nJSxYnlx6rJ+G2NHSo/aF0AN8JOWzEsEgsI/wCps6uea0fmd7l5Zi3YalNA0fKw3wweE81LmiYcteqSQy5iVmdhEjHyqGbzNIyAAAnYC9tgZtQpIpesPGRZJlTi+aMHD4nRVaSXikr1XXRzAAPfyqtn1OJuK5aTickWbyZRCsfLkDn4iCdjex09PX0xni7LMMrk3RWKpNmZW0izRfrpG53a8LWczeXpnhkmGv4gnSxteoYo6xHMrcS4TKshSTkjsypq+oG/pvg9wfiUD5UCeSFZaaUMRuokIYkncKQQQQdrUbb4V8rkkkniXdla3YuS2wrbfYkkjr6YaYeKyZeDNLFFERImxNAoaIphpOoVZAFUR77TZithD1l2DTu2M5B0uL/BQTKutWADhSvehu1WB19wL9sN8nBVzJMmUKqxHmQils+o6xt167HfCrkrMjnc0zGyd9/hs+tYOyQqoE6yP0HlIOpt/Oupa8nSr9TiTL7m4lyqVUNfmOHFpf8A2VAJYxGGYD4yQlXoN1vq6emOXeI5DpAjKnVVbjezQ79LOOveMePPFDCohVllQs/nooV0EaAQVPU9a6DHOfEfEYpjCixNG7TruyoNIW26oTvsBWHsPeDUTiyMMZQ9CZcyOW5eVCitNhBv+7/niePhpCkvRA6lKOm+l+3riJgxjUAE0Sem2+PZn5DeRjrAp17GxdYzAeSfM9COF2iRxzLBFrjcq2oluy/8vv63eI8z+lGOeLlypYPUHYj1oqRufW/nij4mcpFJGpoOQtfPCbkIhFnUSfaNGt9r23F13/yxfpcQKlj1mF9QybXCiPi8RjGkqOW7KdJGkmgLA2A8vt8sV+C5uLexpOsi01KzAE0pB1qBvd1tfasCkf8A2TFizcwq21AMRdD207+2J+C5kI06vpI1pJTrtpDLzAfYpY+mHBRdCSkXjDHzOic7LLErOg1aQx1SPIAx9y2/0xz7NcNlknkkWTRqcsCF8yizVdh63ijwTiDHNsjnUbIFm/hO1X2rDmk5a1Qab6kenfEzFsBM0NPpsedAx/SCsr4Z6SSMXJNa5nsmvQHtvizk/Bq553hcSKQa5sWkhBV04KkHr2cMT2oYuGIqdeqF9tOl7On0J3q8RZzx2+Wp2Z7vSsa6as9ToGkbDvhmLK27k8+IOrw+2lWgJF4o/RtmY1eUzRTW+7cshyGoXuSNW2kAmugwYPjTL5LLBMopgiK6mzEwqSUnfUkbeaR23Op9gaoNvSzmfHuezheKCMAhRsWUMd+oDFRqPYLuKvCcMpJFKTmsrMzVSrMsiqn8NxXQXWL13EczFYC+DxHz/RzNZx1WHTl1mR5QruHYAkEkuVtXlLGwNQG5FdCS4p4pXK5deHcMyzwyHyyGShoO2oahYZzqHnvTve/TChmoyIFaOAsx/Y0xFWu9kRQ7kUO9HFrgOSK5hketWzzJRYWdwjcsGqA87dFJUb3stWJBNRjIAajXxjxF+rLlCqM5fLzgBBqI1SLZANX8vzwE/XOGzmISxMtp+NqVozqF0NQFjrf3xN4uy+uThS1RMElb1uHUj+OBufZQuoE6xvqI29Td2TsemCK88RYYiW4cjlFk/wBUkVtJquZrIXSG3J/3tX2PpiJ1vmob2Vjd9BQr73gTlM3UmW3NyBr2Hq3YfOh88F3YK87sduWCb+RJ/liLMm3IL5m5osl4TXmUeDXIrBV1MSSDYGwAHU7dRthhFI0bSo/KUIgX/wBQKLYKel6j0PWjhXyqCPLIZQSF0uyjrWqyB9PXDd4dgjzOcjLAhWkZwdJsrfkU18JO/wByMAwt7nchKgL4Fxi/SVKmmI7iYKSBW2hq1A+9qp+mOXZ9zrQnqJh+RH88dJ/SQFM6EOpbTTre61upr3BP2xzTiK3v0/GWvbzC8Gx/MqcwIBp1PzGqZGZFKk/u7E9h6etdcQLHp3Yguegu/vj2K9LsDWkj/qNf9nEnlVdhqLLZf935D77nGeBNjsf6wN4qjZIlkuwZUN9t2woeJM1eelahW2quh27Ht88PPFuHNLWWHdeaqjoSp2J3ARR5tTHoNgCSMIi5eZ5SiosshetSsCtDtdhSpsEsSKxr6QUgJnmde+7Kah454yxIWZiAxZAQvlN6T0AbYEdQevXFLik3LeUmyHjo7dtwf4HGTvNlWLMuvXEOURrC7HfTdawLAJ77HFnP5Jpihj0ktG3xEDbyj39RgzSvcXjByYmUdeIJ4VJozcTfvaSfYNSn5dMdMy1NpjbygBmPue1/lhOfgk0skVQLGErU3MtaDat7AIO9Vv0w3iQCmFELtt3B/mPXEerZSRRmr9PRwjAiuZ6tBqBFBdz71Z/79cLeX4jJIryxQxvGXWFWmDUzE0iIDQYsTqNHYAXWLvGnaRDBAotlJka7IX1IHmIO96QaHpd48y024WI64MpC7BlsqXK7tdUDe9E+npgtLh4LMIn6hqiCMa9usCT8rW8rQwlEVgAiHQdC2T5yRuZEA+RwUzA5eajysc88Cw5ZEcRyEAyaNRJ30H4gCa27+wfOENEIumptGkG2YcwsSFXzVSgdsVMnx12zOYnl1NzQ3w0t2bI3B8tUKxoV2ExrvkxrzLmmJ5gZJCCSxVwCBZJWiNn2Pcb40/ReBqlegLAWqror0tDpW9/PFXJZpJ1kWHWAV3VgLDbjYqd1qq2sAYJfo5a8okh+KTMOG+kbAfW2xC9ojL8zScBij/H+IQ8UpX9jOf8A0pb/ALrRn+eFTPyswkIB70xHY9rHbbDl47jA4fwuQkLpkZbJ2oqTRPp5AfphR4hnIDG5/WYrCEqFayfkOvv8sXCZUoyS6BlDvaoDXXfWp+5s4M8UQtHOAf8AaPoBNCgfL39OuF7iMqvoSPzBY1o6gdxvWx2NkVfobwVjymoRBm1BmLFOqkKDRF+tgnE+cDcDNLQ7iGA7y54l8RpmMsQIlWTWFEi7eVRva+pFb4e/0f5SKR0ZNdwxKWBrdiCBVbkfF19scw8R7MtbWKP8v/OOkfow8LuW/XJJWIN8pNQ3B2tgteXbYHe7O+BRAQCZzO5xsyX8Tfx1k44syXlaT8ailadJYCmFnvsCB3s+mEfibwNHEkSMGOYFsWLbqSzgihR2ww/pjybrPDLrflG3UDfS6Uu3boQa9jhI8KpqlDN5tJ1nfqzdWPvQP3x8+PbeSN0+f1AuGOMueEhA+EaArH1rdT9DiOJiimMgElrse38t8b5pF5pIdNJNhgboHp9fbGua4hJuAbVroMoJHpR6gnGSBc9CF4G0QNPweM5tXd5DaBgilRZQghRr8rm9wjEBulg4AnMrnM/pEuoPQtI9GrTZK6Lo2NQo7E0O+G7NQhoeZIvcqdviFXdeorrgDxb9HRy2W/WlzS2sSy6VicG6tfNqq7Hp26Y1NNl3LR7TzuvwbHsd5T8Z5kHMqIWjkQr8UZkN+gYSMxBFfDe14t8NkJMDUL1Mu3QGtvywV4j+izMRZaXNtPCwjDSN5Htx1J1A9+tVgbDlWgiWNtGuKVdRVtQIcizdDfdh7VhuZfYIvQt+YSfEa/jIDbWor+ePZk/FfZQClgKbFdvriOSXUiqvxLd7Y8gZKZdxa9f4ivbGN0npKslhFzhmZQzc/M61iXVYQEOpHlBBqgynat/i3AxtxHNlOWJad5UOsLqRxuBGmtCpcEkimUg1ffE3DASrgnpPIep2Oo39/wCWKPEOGB3lKHSREp3LEswLFbbqvoSN9+1Y2ceVft8TzufR5P8A0vrK+T4hLBl3lBS3V0ZQVHL19GHcuu+42q8Q5No4wkzwCQKK5ZO3TuqqSNIPUep64941BlhCRlZEfmbxirfSxt1kaxTigvmHmBBBG9FTnIooXL8ohiXRyGDyak3XWjBtSk1pYUQBRNEB91zM6Q8FkijzBSHmAMtlZNBI6EUV6rXQnf1wX8AQ8pJY3tdOcPLH71qU+wtbPvhS8Pws7xlKDRqAxa661XXc16YdPDGTmdoheYkXmgsAp0KS4LaiFAFUOpNUMT5EskHvLsb/AJajwTJf0jcRIyXCcuhokc02f3dKi/Y6n+oGFpeLRSZgvJErJHGyqCASzEimN+UVW31xNDM00kolYs2XJy8akfCFJuqHeh69MBg+nnGh8dH5KNR6bftfwxSJnQnwnNkx5h0TQHkOiNdgDWnbf1vE2b4xFBLTk6UQKukWLPxe/RVxmUi5ccAfagZX+2on5WQPrik+QXd5Vt2Fkddzv/DpiAU7EnpN9i2HEip1kHFuJrIxKWU0iyQRX3x079Bc6jK5iV2QEyqG3FqqrsW9iS1Y5DxdeUrRITob29P89sUspnHjUAWAb2BIvbvXUYtVPbQmLkdncs3WFOPcULkxhm5Yd3Ck7BnJJKj/AHu/8OuLHAeNwQg6mGqwDsapRt09ycK2ZJY2Oh9PXFrMcMKkghwex2N/P/LH2RFK7TD0+VsT71jxmPGuWYfEoJO9A4h/0py43Eov2vCUnCJNyKAO1H0+uN04M2oqAvT0Jr6+uJvwuPzNL+J5wOgjw/iaGXrNe1WQdvsMNPiz8bgscoo3kgfexVn7bY5P/Yjxi9Tf3bqu9isdLDn/AEdZD1hE0Z+XxJ9dJXHRhVPt8yfNqXzVv7Ry/SEMweEFYTGA8arKWs+VlApfRrI+nbHKuKZvXPm1B8yRxny9Cyhias9LIx0D9LIyj5fJpM7LNqQxAEi0LIJSR0JCjb0PTrjnXC+HNJPIyozc4sixqVDHSp3tiBXlY+pB9sNYDbJ8DbXBhyPxPCD/ALaMWAfKy3f1xZzXF8rV82PmEizrHlH30g32xz3JcA5wBLBV0Asx+n+eJsr4bZZaTsLtgLHyHqfftib8Jju7mn/EMpr2xk4CbhDddbM33N42U/6xN7xof/3/AKY84HGBl4h18oxV4XJzM3mD2CqB9z/nhIHLGaTmseNfP/IWn8C5TLcNizbrNI7JGb5+n4+oAVdlFjveCvCPB2T/ALJ/XHjR5NLOHkGra+4NKb7bDvix4gi1+GYwu+hAovr5Gr/zg1lYQPDsa9BylG//ABYuW66zy7cRF8LGCPONG8ZKFNX4JZAWvykhaIBG3esO3BRmWmTl2kSuk2gExrok1K2zKXYgxgi9I87fLHK8lmSM7MytoCtGAQLAo6m+1dMdCyXi1M1GrvtmRmVVChOs0Q7Wp3EWnUAN9rN7jHzr7pxboXFfOPozWaXYEyq5P+6wANfMg/I/PC4qB6jCgiZ233Oxagb/AOAYYOMzac1nJD0RANvYWB072ftgHkbjaPpccKjvWp+tnsQAK+Zwy/bcJQDmo9LhjPpqYqO4Vfo76fyH8MYYmeTXdHUDXaidx/nihJnZtXMoKrOqgkAhWU2AKNi9963xdhVjcYJVlo6dutEhgaHl9DiHYUE2Gy+o1rIfH8SRZXIFFBlmV5pG3J6gKvysnb1GFKXIkRKxu70kb9Suo/ah98F/E0rPKFYbqBsCSoBN7X03PQY0ziaMrDv8csl/3Rou+o2Ube5xoJwomIw9xgzgkCyTIm9axfyu2v12BGG3OQrrQ/EfS9luuuFnw2P9YHUim37XV/frth0jipRYABayLUdvvifUPtapbpcW5DXmDMxldNOWViOw98e5fh3l1NXm3Hmof54IVGCCQCwNdQfuBjzJwiywUlRY1BRufl37YRusSjbR90qZONWcqpND1F9jsB/PDHloz/ZHFFaiQok2B7x6L/6a+mB8kSltfwHpf8jtv17YL5LJFo+IpZPM4fW4oeQtVdtg2+GY2BNRGZNq3Lv6UOOoHysRRhyYWzOrTf7GlAD12LEn+7hY4Tqy8uWCsGEMse7AVbKUIJ77yG8WfGudmlEh0jlrkooVfVRBZdTCrsk7dqrEOdyoBbq6WTTNRG4IYEbg2Lvtg8hqonTruuC8rlWR+THVRnSQRdEMR9emNspkyDIzsdStpJu9Ro/liWJRZZnAboAbYDr1u2PU7k4mdOYFAXRSt5vavT8ycKZpYENStl5uXk1buIgf4Yk4FkdBl9Q4FjuQoJ+tscaPH/q8A282ja+wGo/TavrjbI5jTl3l62zuAPUsdI/LCiDsPyZecgOZfCr/AKjflXD8CkQkIOewN9B5yb+RIvF7IcUDeH4C1AFQmx/dau5u/LhVjITw9mkPWLNxg+psxtv6/Ef44s8AzX/u3p3uLMsh+r6tvoRi4Diecc2xinwgXrdf2pZGs+l0P4YL8FhIzUZZa0Oxsbkf7JdqHTdjR7nFDIMIoIQUGoxhiGbc3+6iqWo++CuQbTmoWdBFqlC0ZAbDMoHWiTag9NrOFMDZuVjZtWLnGc/K004CAc53Kt11CyF6Nt5exHXGZYhzMVZpRIQpDAAsFB+EkUHUmwDsbrase8T4ZPln/FheMaibBB1b9mUtv0IBqyPniLjHF0mLMyATg6WeKuXL03lQ9HPw6kO5vFW0HiRhnVt0sunM8hJRiKkDCjW+ksp3J2ABBxX4fmWJjYHp5XUjZb9N72YbdsCsxmpXcOvMcjrVnSOwB3/jghkoNQYSLKjH9oIwuxv+yfnXvhLIAJTiymwZQ49nNU0h32JG3aiB9DtjV82kqRIbHLDk2e7MD173vjzjWWqSRqYa2JsggGzY6gbj064Htln1Uobet6Nflh4AoSZidxPmF8lmlglViQ6JIWcdOo0WNvrWHVIFO6kOKJtSDdbHp0+uOYEOAbDV32P51izls5ICCisDVeSx8rIu/rhGbCH5uP0+oOHip0SRASa/IH53iB5QoAL0avr/ACwv5HiuZ1firqXvUcl/dVrBVM2hbWDmYyBVrG3z7xmtx+WJfQa6mj+MTbajn5hvJcHklBI1RR7XLItAA9GCmiVPTXWkH1ojGR5T9YmMOXPKaNNM8wZm2ANLGxbd3GrVETTCitEYCtLBIFlnnzYY3qh/EYgdxrZQosn4QKxPJ4yjSPk5dky0XRvMGkNdaFlQdQsMSTTHD0xbOkzs2dsp9xknHs9CseZgWR3UxAoxfUKVSAmsKLBFMjEbjUDuuJ5s3sTexa+nXf36VdfTCkz5S6GYl01RB0bj92wuwu/pgxnfEwKXCFLdAdqG9m+2PsqFqoRumyLjvcZbkZACzUo9Sf54pTcUsFYSSCKd62Ck0dA/aI336DC/NJqYNJIrV2aQCvkAtYmTiDP3UrfmVGO5ogfIGzZXHwwAG406sFa6S0uelYKE1MsakElrQEgVpNWQN+/cdMTK7KkUTO7RakOgAUwunFAA+X32Ptis/EHjAvQprYGwPbYnbbbp2xdyPH4IpC6gyzH4pFUDQQKXldb9GVyQ3Wxhm095O2UDlepjFztXDc4jAgSZiOU0bePSFCiRKDIGKbONS9elbj+DZh14dmctHGTzs0XBNKpC7VHI3lZtSiyOg64n4UWzEZLoUgWl0I45jFgQ8MbulCKtLiFxpugHGmsSz8dRSwjnhSKX42VTyylakdYyfLmg3lYJt1J7YIjiThr5hTOeEp8uBJlYOZGy2tFS3Ta1B6/8NjvtgV4fjDZqE6Wlm50ZYEFRF5h1Vt1Nb6Rvi7D+kUKAq5uFVXYHlu1j2tgB9jWLPCs5FLmhIc1IXaaPV5aDmwq9FsAD0OIqO47hL0yUtEio1P4Uy13yzv1/Ek/xYgb9H2RlsPAD8nkHfvpcXjMZgsXWHm5WSjwVlMvqMMRQsKNSSf48Sf2avrLt/wDWl/x4zGY4/wBxjsP2SGfhqOKfUwJumdz+bY90UdIJAHQaj/XGYzCh1hMBISxo7n7nGsch6WenYkfljMZhjdJ0KPE1ClfheQf/AHH/AMWIpuKTJsssg/vk/mce4zALGsoNcSJeOT/+o3XHk3E5ACbF/wDCv9MZjMHZuD6aX0H6Sh/bs1/GP+Vf6YuR8amr4/4D+mMxmByMfM+9NPAlWbjEp6sD81X+mIpOLSAGiv8AyJ/hxmMx2zxAKr4msfG5Qdiv/wCOP/DjP9IJ6sPRHoq/0xmMw4HmJZRzxF/w9+LEHkAdglgsAaLEsxAO27b4Lf2xL8WrcCh5V/Kqx5jMBm6zuhUFTYlqTj84qn/6V/pi9w3j85liBkamkUEbURY9sZjMBZlJxptPAn//2Q=="/>
          <p:cNvSpPr>
            <a:spLocks noChangeAspect="1" noChangeArrowheads="1"/>
          </p:cNvSpPr>
          <p:nvPr/>
        </p:nvSpPr>
        <p:spPr bwMode="auto">
          <a:xfrm>
            <a:off x="155575" y="-890588"/>
            <a:ext cx="1676400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6" name="Picture 2" descr="http://www.econguru.com/introduction_to_economics/image/economic_proble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429000"/>
            <a:ext cx="6858000" cy="1877518"/>
          </a:xfrm>
          <a:prstGeom prst="rect">
            <a:avLst/>
          </a:prstGeom>
          <a:noFill/>
        </p:spPr>
      </p:pic>
      <p:pic>
        <p:nvPicPr>
          <p:cNvPr id="26628" name="Picture 4" descr="http://www.econed-il.org/icee/images/2009/paul_w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066800"/>
            <a:ext cx="2590800" cy="2013999"/>
          </a:xfrm>
          <a:prstGeom prst="rect">
            <a:avLst/>
          </a:prstGeom>
          <a:noFill/>
        </p:spPr>
      </p:pic>
      <p:pic>
        <p:nvPicPr>
          <p:cNvPr id="26630" name="Picture 6" descr="http://www.econed-il.org/icee/images/2010/Nicole_L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143000"/>
            <a:ext cx="2590800" cy="1884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410200" cy="761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High-technology Industry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410200"/>
            <a:ext cx="87630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Areas of business that include making computers and other products with sophisticated engineering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5602" name="Picture 2" descr="https://encrypted-tbn0.gstatic.com/images?q=tbn:ANd9GcSYjfzpDU8Km5GwLAnvSkWBeTMmLeOGw_EoU32F9oO1qpie5jd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19200"/>
            <a:ext cx="5991225" cy="3990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Bilingual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410200"/>
            <a:ext cx="83820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Accepting two official languages; able to speak two languages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4578" name="Picture 2" descr="http://www.greenberg-art.com/.Illustrations/.Humorous/qq1sgBilingual%20Ki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4495800" cy="2675002"/>
          </a:xfrm>
          <a:prstGeom prst="rect">
            <a:avLst/>
          </a:prstGeom>
          <a:noFill/>
        </p:spPr>
      </p:pic>
      <p:pic>
        <p:nvPicPr>
          <p:cNvPr id="24580" name="Picture 4" descr="http://familymobileapps.com/wp-content/uploads/2013/01/dwujezycznos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133600"/>
            <a:ext cx="3543300" cy="2266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04800"/>
            <a:ext cx="5181600" cy="914399"/>
          </a:xfrm>
        </p:spPr>
        <p:txBody>
          <a:bodyPr/>
          <a:lstStyle/>
          <a:p>
            <a:r>
              <a:rPr lang="en-US" dirty="0" smtClean="0"/>
              <a:t>Polder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029200"/>
            <a:ext cx="77724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Reclaimed wetlands that use a system of dikes and pumps to keep out the sea’s water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2530" name="Picture 2" descr="http://upload.wikimedia.org/wikipedia/commons/thumb/9/9f/2012-05-13_Nordsee-Luftbilder_DSCF8784.jpg/220px-2012-05-13_Nordsee-Luftbilder_DSCF87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57400"/>
            <a:ext cx="3763347" cy="2514600"/>
          </a:xfrm>
          <a:prstGeom prst="rect">
            <a:avLst/>
          </a:prstGeom>
          <a:noFill/>
        </p:spPr>
      </p:pic>
      <p:pic>
        <p:nvPicPr>
          <p:cNvPr id="22534" name="Picture 6" descr="http://upload.wikimedia.org/wikipedia/commons/thumb/5/58/Satellite_image_of_Noordoostpolder,_Netherlands_%285.78E_52.71N%29.png/220px-Satellite_image_of_Noordoostpolder,_Netherlands_%285.78E_52.71N%2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447800"/>
            <a:ext cx="3774675" cy="2590800"/>
          </a:xfrm>
          <a:prstGeom prst="rect">
            <a:avLst/>
          </a:prstGeom>
          <a:noFill/>
        </p:spPr>
      </p:pic>
      <p:pic>
        <p:nvPicPr>
          <p:cNvPr id="22536" name="Picture 8" descr="http://www.google.com/culturalinstitute/worldwonders/app/images/beemster-polder-passport-shar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28600"/>
            <a:ext cx="1905000" cy="1559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685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Multinational Company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5562600"/>
            <a:ext cx="74676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Company that has locations in more than one country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484" name="Picture 4" descr="http://media.tumblr.com/tumblr_ldnek4Q7E61qbkrq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143000"/>
            <a:ext cx="5943600" cy="4255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Reunification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791200"/>
            <a:ext cx="83820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act of being brought back together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8434" name="Picture 2" descr="https://encrypted-tbn3.gstatic.com/images?q=tbn:ANd9GcS1dGt7UY0a3yd56qhHfC3HEQjVQCEy-Ln066dryIvbk-4Uy-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4762500" cy="2952751"/>
          </a:xfrm>
          <a:prstGeom prst="rect">
            <a:avLst/>
          </a:prstGeom>
          <a:noFill/>
        </p:spPr>
      </p:pic>
      <p:pic>
        <p:nvPicPr>
          <p:cNvPr id="18436" name="Picture 4" descr="http://cdn.dipity.com/uploads/events/2bf45e68f571392fbe43fe8f2275c4c9_1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752600"/>
            <a:ext cx="35433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Landlocked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791200"/>
            <a:ext cx="83820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Having no border with ocean or sea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50" name="AutoShape 2" descr="Image result for landlock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landlock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upload.wikimedia.org/wikipedia/commons/thumb/9/92/Landlocked_countries.svg/2000px-Landlocked_countries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8229600" cy="422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"/>
            <a:ext cx="5181600" cy="914399"/>
          </a:xfrm>
        </p:spPr>
        <p:txBody>
          <a:bodyPr/>
          <a:lstStyle/>
          <a:p>
            <a:r>
              <a:rPr lang="en-US" dirty="0" smtClean="0"/>
              <a:t>Neutrality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257800"/>
            <a:ext cx="845820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Refusal to take sides in a war between other countries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ttp://www.leanforwardinc.com/internet-storage/artwork/Swiss%20Neutrality.jpg?__SQUARESPACE_CACHEVERSION=12641245403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76400"/>
            <a:ext cx="2619375" cy="2771776"/>
          </a:xfrm>
          <a:prstGeom prst="rect">
            <a:avLst/>
          </a:prstGeom>
          <a:noFill/>
        </p:spPr>
      </p:pic>
      <p:pic>
        <p:nvPicPr>
          <p:cNvPr id="16388" name="Picture 4" descr="http://s2.hubimg.com/u/6606817_f5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524000"/>
            <a:ext cx="4953000" cy="309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28600"/>
            <a:ext cx="5181600" cy="761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Dry Farming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334000"/>
            <a:ext cx="8686800" cy="1371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Agriculture that conserves water and uses crops and growing methods suited to semiarid environments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338" name="Picture 2" descr="http://2.bp.blogspot.com/_OIhxljQeYHM/TD1IB55_uAI/AAAAAAAAAUU/IMGL_xUDE94/s1600/dry-farming-Sono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4066424" cy="3048000"/>
          </a:xfrm>
          <a:prstGeom prst="rect">
            <a:avLst/>
          </a:prstGeom>
          <a:noFill/>
        </p:spPr>
      </p:pic>
      <p:pic>
        <p:nvPicPr>
          <p:cNvPr id="14340" name="Picture 4" descr="http://farm6.staticflickr.com/5034/7063330497_46e42f0c6f_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066800"/>
            <a:ext cx="3990975" cy="3990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Autonomy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715000"/>
            <a:ext cx="86868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Having independence from another country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290" name="Picture 2" descr="http://2.bp.blogspot.com/_x7xNgfhbbWo/TH5xwH_5UkI/AAAAAAAAAsA/GNhH-7kdgbA/s1600/Spain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95400"/>
            <a:ext cx="5638800" cy="4166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2401"/>
            <a:ext cx="64008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Constitutional Monarchy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105400"/>
            <a:ext cx="8839200" cy="144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Form of government in which a </a:t>
            </a:r>
            <a:r>
              <a:rPr lang="en-US" dirty="0" smtClean="0">
                <a:solidFill>
                  <a:srgbClr val="FF0000"/>
                </a:solidFill>
              </a:rPr>
              <a:t>monarch is the head of state but elected officials run the government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3796" name="Picture 4" descr="http://1.bp.blogspot.com/-_b0WymKhsHw/TttulZv4FkI/AAAAAAAACDw/A--x-2nVcG8/s1600/crown_1_m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8800"/>
            <a:ext cx="2174965" cy="2286000"/>
          </a:xfrm>
          <a:prstGeom prst="rect">
            <a:avLst/>
          </a:prstGeom>
          <a:noFill/>
        </p:spPr>
      </p:pic>
      <p:pic>
        <p:nvPicPr>
          <p:cNvPr id="33800" name="Picture 8" descr="https://encrypted-tbn2.gstatic.com/images?q=tbn:ANd9GcQeaaTxmMVTkCxQj6191aIcaxOcphUOG2diT318enon7WT1uEG9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990600"/>
            <a:ext cx="3000375" cy="3990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Subsidy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486400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Special payment made by a government to support a particular group or industry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blog.seattlepi.com/buschick/files/library/subsid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19200"/>
            <a:ext cx="3171825" cy="3990976"/>
          </a:xfrm>
          <a:prstGeom prst="rect">
            <a:avLst/>
          </a:prstGeom>
          <a:noFill/>
        </p:spPr>
      </p:pic>
      <p:pic>
        <p:nvPicPr>
          <p:cNvPr id="10244" name="Picture 4" descr="http://www-tc.pbs.org/teachers/media/images/access-analyze-act-economy/glossary/video-thumbs/economy-glossary-subsidy-pos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828800"/>
            <a:ext cx="4572000" cy="257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Command Economy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181600"/>
            <a:ext cx="8686800" cy="137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Economic system in which the </a:t>
            </a:r>
            <a:r>
              <a:rPr lang="en-US" dirty="0" smtClean="0">
                <a:solidFill>
                  <a:srgbClr val="FF0000"/>
                </a:solidFill>
              </a:rPr>
              <a:t>government decides how resources are used and what goods and services are produced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://www.economicsonline.co.uk/How%20markets%20work%20graphs/Samuelson_what_how_command_economi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219200"/>
            <a:ext cx="6002691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Market Economy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334000"/>
            <a:ext cx="8763000" cy="121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Economic system in which </a:t>
            </a:r>
            <a:r>
              <a:rPr lang="en-US" dirty="0" smtClean="0">
                <a:solidFill>
                  <a:srgbClr val="FF0000"/>
                </a:solidFill>
              </a:rPr>
              <a:t>individuals make the decisions about how resources are used and what goods and services to provide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us.123rf.com/400wm/400/400/radiantskies/radiantskies1211/radiantskies121100855/16467947-abstract-word-cloud-for-market-economy-with-related-tags-and-ter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4419600" cy="4110228"/>
          </a:xfrm>
          <a:prstGeom prst="rect">
            <a:avLst/>
          </a:prstGeom>
          <a:noFill/>
        </p:spPr>
      </p:pic>
      <p:pic>
        <p:nvPicPr>
          <p:cNvPr id="4100" name="Picture 4" descr="http://us.123rf.com/400wm/400/400/dirkercken/dirkercken1211/dirkercken121100047/16408990-supply-and-demand-market-econom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752600"/>
            <a:ext cx="3364438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Potash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638800"/>
            <a:ext cx="73914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Mineral salt used in making fertilizer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www.qineqtinvestmentblog.com/wp-content/uploads/2012/11/potash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371600"/>
            <a:ext cx="5362575" cy="3990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Ethnic Cleansing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486400"/>
            <a:ext cx="8610600" cy="12192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Forcing people from one ethnic or religious group to leave an area so that it can be used by another group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http://xenohistorian.faithweb.com/europe/Bosni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295400"/>
            <a:ext cx="5295900" cy="394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28601"/>
            <a:ext cx="5638800" cy="914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Parliamentary Democracy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648200"/>
            <a:ext cx="8839200" cy="190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Form of government in </a:t>
            </a:r>
            <a:r>
              <a:rPr lang="en-US" dirty="0" smtClean="0">
                <a:solidFill>
                  <a:srgbClr val="FF0000"/>
                </a:solidFill>
              </a:rPr>
              <a:t>which voters elect representatives to a law-making body called Parliament, and</a:t>
            </a:r>
            <a:r>
              <a:rPr lang="en-US" dirty="0" smtClean="0">
                <a:solidFill>
                  <a:schemeClr val="tx1"/>
                </a:solidFill>
              </a:rPr>
              <a:t> members of Parliament </a:t>
            </a:r>
            <a:r>
              <a:rPr lang="en-US" dirty="0" smtClean="0">
                <a:solidFill>
                  <a:srgbClr val="FF0000"/>
                </a:solidFill>
              </a:rPr>
              <a:t>vote for an official called the prime minister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722" name="AutoShape 2" descr="data:image/jpeg;base64,/9j/4AAQSkZJRgABAQAAAQABAAD/2wCEAAkGBhQSERQUExQWExUWFxwZFxgYGBwYFxwcGBcZGx8cGB8YHCYeHBokHB8dIC8gJCcpLCwsGB4xNTAqNSYrLSkBCQoKDgwOGg8PGi8lHyQ1LCwsLC0sLCwsKi8qLywsLCwsKSwsLCwsLCwsLCksKSwsLCwsKSwsLCwsKSwsLCwsLP/AABEIAKMBNQMBIgACEQEDEQH/xAAcAAACAgMBAQAAAAAAAAAAAAAABgQFAgMHAQj/xABREAACAQMCAwUFAwcGCggHAAABAgMABBESIQUGMRMiQVFhBxQycYEjQpEVJFJyobHBMzRigpKzJWNzg6KjstHS8BZDRFNUdMLDFzVFlNPh8f/EABkBAAIDAQAAAAAAAAAAAAAAAAADAQIEBf/EAC8RAAICAQIEBAUFAQEBAAAAAAABAhEDITEEEkFREyJhkXGhsdHwFDKB4fHBIwX/2gAMAwEAAhEDEQA/AO40UUUAFFFFABRRXPvaLxe7S6treG492jnilJZUVpC0ZXIBf4e62RjfY1EpKKtkpW6R0GiufezjjUouLmymlefSqTxPI2p9D911YncgOMj0bw2pv4rzJa2wJnuIosfpuoP0BOT+FRGSkrQNOLpllRSqPaJBJgWsN1eZ8YYGCD5vNoT8CehrNuK8Sl/krOGAedzPl8fqW6uPprqxAz1jJIFBJIAAySdgB60nRcp38uPe+JyacgmO1jWAfLtN5PwIqxh5Bshu8PvB87h3uD/rmYD5DFAF9BOrqGRgynoVIIPyI2rZSf7OF7BLqxJGbS4dUA69jLiaM464w5H9XHhThQAUUUUAFFFFABRSnxv2oWFvGH7dJyThY4GWSQ+ewbYDxLEUvP7d7fHdtLkn17FR+PamquUVuyyi3sjptFcvi9u0WRrtJgvjpZGYfTIz9DTlw3nqxnVGS6hy4yEaRFkHoyE6gw8QRRGSlswcXHdF9RXisCMg5B8RXtWKhRRRQAUUUUAFFFFABRRRQAUUUUAFFFFABRRRQAUUUUAFFFLXP/HprO1EsATUZY42Z1LKiyOE1kKRnBI2z40AMtUvGedLK0OLi5ijb9Etl/7K5b9lU3/QqW6GL2+nnXOeziC20fj17IayPQvVpwDkWyssm3t0RjjLHLvtn7zkkdT0NRGSkrRLVFYntH7bPuljeXQ8HEYhiPyaZl/dVJzPypxPiclvI4trHsHLph3nk7wAIbCKmMDoDvXQeIcVhgAaaWOEHoZHVBt5aiKwvuNwxRLK7jQxUIVy5cue6ECAlifADNTRFiba+yGMzGe4up5ZCoQ9mfd00g504jJbTnfBbrTTYcoWcJ1RWsCN+kI11f2iM/tqPDzjHrKTxT2p0NIpmVQrpGMuVMbvuo3KthseGxxbvfxgDLrupcbjJVQMsPMDI39R50JJKkDberNk0yopZyFUbkscAfMnYV5bXSSKGjZXU+KkMPxG1IF1xP8AKE0SPB2pFvBcxWrH7PtJjJ9pcNjdI1C7Y6u2FY4xq4rwaK3Q26uUnnmt5rrsA0KdlJOluwULsi4YgDOo6SxOd6CB+teLwyOyRzRO6/EqurMN8bgHI386l0mc2cyWfCkicQRvIgEaRxtGkqRt4qGIOjIA2/31DtvbJa6W7aKeCUfBFo7RpPLQ0eUznbDEY+VQ2luTTZNuR7vx2J8YS9tmi2/723YyAt/myQD6U51w3nj2nLMbaVYZYXs7qKVgzR5aNw4IUIxzkDB+e/Wu12l9HKuqN1ceasGH7Km7DY30UV4TigDRxG/SCGSaQ4SJGdzjOFRSxOBudhXGuIe3K6kLGCCGOM509rraTHm2hgqnG+N8edP3tK43CvC7oGWPMsTRoNYyzSDACgHJ6+HhmvnniPDYYWhhEndJxcYOrpg5IGdJJyPkPSk5ZNUkR4sIOpK9yLYRquGPxMCuoA6Dp66SQATjBNTI7hW3GSMgZ0tpyTgb4x19ancSAuXhEKCaKInVhtCdAAoJ8ttgK0cZ4jMzIksYgQHX8QfVoAOxHQDOen7qxOKm7f12/gMPHTk4wUUr312/juaJbhV+JgPmawDq6ltJaMEgvgFMjz6nHqQBW+wvjb9o6KsgfvHJw2w6KwByvpip3CFncNLGkUccve7NizZOMFu7jGfL06VRRilf/RnFcZlxPWKro29ybyJzw1hcpolHu5YCeIklAhIzIig4DqN8jqBg19Jqc18o23DohBLE5jE0Luww3moIG+CVPwkennXSPZBzTcxvb291Prili0wKwAKMo1Kurq2pMjB8QBW7FNLyt/AT+ohke1P6nZ61z3KoMuyoMgZYgDLEKBv4kkADzNbK5z7bo9draxtnsnulEmDjOI5Cqk+ALY+uKe3SstJ8qbLnm72m2vDpkimEjMy62MahhGudIL7ggE5Axk7Uon22MZ7loIVvLVdHZFC0cu8altQde8NWobAEY8RXKeO8VbRdCeTtZnlRQWwWKRqmktjyUAfP1zV7dMIk7dQseFGtSCAV8FOkHDAnrg9SPlmnna2W+3yKxU8kJSx9Nr6o2cI514kz3V5DPo7WQkwY1x90L8Af4X0gKDjfG9MvJvtbuMs0zC7iY6m7vZTx7YwijKOu3TI3zg+FJtg07CR44440k7w1tkhioBbuAjBODg/xqIt5GbaKKKRVmXTEMHcFmCPt4g7nPyO3hTxZ3+afEzYuJqTU1avp0O+cG9qFjcyCMSNE5+ETI0Wo+Slxgn0zmmyvmECNB7rcsHBAMbNtqGcYJzswPruCPWp0t1dWoSS0lnZ0YYVpWdQviAjnSwxtgjx9KvHiFdS/o6UcayQ8TG7XzPpCiqnlvmiC+iMkD6sHDqQVdGxnS6ncH9h8Catq1CQooooAKKKKACiiigAqh584T7zw66iHxGJiv66d9f8ASUVfV4RQBS8pcUFxawy5z2kSP9WUE/tzV1SJ7OiYUntT/wBlupYgP8WW7SPHpocY+WPCnrrWfA6uHYZk6MTeV+DR3InlukS4kS4mhQyqJNEcUzKqqHyAT1JG52z0GKeNIoL+2AwtpFd3KR52ijlaCDSoHRcSGdVHQHIGNqvOE8sYlvuzuLiEPcszLGyaSXjjcka42KHvYypHQVf2/AIEg937JWh8UcdoGy2ol9edbFssSckk5rSKKviV7FcXlvAmmRotcs2MEJG0UkQVj4F2fYeSMfCkublO+nFxENSSWka2ltIzYWWGTWJSfDUYWiGd8PCCCCTXTeHcJht10QRRwqTkrGgQE9MkKBk+tL3tPv3i4e/ZuyNJJFFqU4YLJKqtg+BKkjI3GahulYN0rNXOfZWKNei4a0IRIm0xrL2ioXKIEbHfBZsEEDBOdhtzfiftAS5tbhrRJnnkC9rc3OhQBAQ6rEkZIGGyQoAALEsWJqhh45LLCkt3IXS1BSBWwMKm2oj70pwFz17v1qALO59zCBY1VgS+nLSaXJY4XAXVg9Ad6zSz9EZJ8RrUe9W/n7ExVkn/ADiVAZXAZ5rg9o/TOUUbBR4DugDw6VnwXjhkiUsshY51FY209fDHpitfEIp2hDRyRyJgEoE0h0xuoOpuo2xt1rOO5kuVVe7Ajrkb6ndM4PZnAAAIKnqVIIwKyPzpt/5/0dw3FcROVQp/JL6M2vwy3ucStGHzsCdSnYkb7it1hf8AuubmxZY3iyWCbJIFyWjlUbMCAcZGQdxUexvXZR2MK9mp0rqk0nu7dApx08TmqaW5MUOtAEuInIkU9WWR2wD+mN1IPpRBST0e3r9Tdl4vDaiqb2ddPX3Ppvl3ma3vou1tpRKoODjIKnAOGDAEHfxFWbLkYO4NcG9md9LFxS3SQqskvaJKF2EkYhkkUkfpI6Yz8/Ou9V0YS5lZn0esXaPm7j/JcFrM9pKqoylmik+FmiLEo4b7xUd0g53Q+hNFwjmDRCFjt21Y3bIAZvFmJ3Pn9cV072l8Ae/4ukRkjhit7MSvJJuEDTOGYAkAnujqQAATnwpP4/yxHGLY2d0l97xJ2aqNIfUBkt3Ce4PvZwVyOudsuSDtpa/FlYcLjnfiN0+nYeORfZ3avaQ3DGZpLhFlk+0IXU4ycKoAGDt4n1rbxT2L20za1uLhG3HeKSKAeoCsgx9DV/yjwv3K0ity/alA2W6ZLOznA8AC2B6Cpt3zEis8SAzTrE0ohQjUVXA6nZSxIAB67+VWcdbNfgRh5qp/MT5vYlaiJFhllhZQAzbOHON2KtsrE790geh8I3GfY6kdtGtnqaRDmQvPIhlADd0acohLEHoOmM9TXQU4nu4eKRAkauWIDKdQYlVKElmXGCAPEYzQt8ksYZGDxuuVZTsQw6qQfLxFGpLxqa5T5zE0dwNEdsketWGuQAb9O7pBOrqcnyqVHaM8sUNw2DGgaJo2K6mXYtnAIZQBsMeJzUvjfKctverZwpJNrGYNIGSgzsxJChkAwxyOgO2aws+V5m4pZ2l77xAJC+N0YlWU5CSIzA6saTuSopahJutjn5eD5f2S97tM7N7I7uWThkbSsz/aSCNnOWaMSEKSTufEZPlSn7UJLprqS1lmYWkyJJCqqgIMbLrGsoW1B9LbHo4rrFpaJDEscahI41Cqo2AVRgD8K5rxy1n45AJYo0tUQlrSZ3Yyt4EsirhYnA6EkkaTg+OvJ+2k6LzhKUXGL1Odcg8tW93crFP3zKlzrbP2mVZApB8CN2yfXzxTLzPyDdW9rcSdtFMkSalHYlpJFyM6wWCLgZJI1ZxnA6Vdck8uR8H94MscssrGLVcLGCjdqwGiIAlgEY5bIGcZxsBTlzNJcLazNaBTcKuYwwyCQQSMeZGQPUikNJtXqa4XGOmh88JwPt4oHiCBCuZI9ciqxzuBjIAz4Y29aztWa5UiG3hh7JxhyckMpzsFQE9Mb+dW9vxJZG7aQ28LyKA0cSiFQwJzqVmyZcnBO3TpUbjvC0CNKg0SgggpqUuSw7h0EEljt55NIc/Nyv8Aj86lc/CLLDnjo1+bGt7D3i5K3Cxns4xgIzdXY7noQRjH1BrZwfj4eQwMDrTUuo4w+g4z6EjfHzq9uvZzPHaGY2gRwmSkMgMyjHmNJYjxAJ6eNKvDLvtEt0tlVmjXMjOCEDMhUjOMlixJ28utDha1X9f6YOGyz4aXmTUdE+y9ep0r2VsRxScAnS9oGceBZZdKk+oUsK66HGcZ3r5Z0GS6s1lwRM+mRVyFdUc6GODncMfHxrpXKvDYrfi1p2MaxdpFcBtIxqCiIjV571oxZFHlh1+x0ckea5rb7nXaK1mddWnUNWM4yM488eVQ7PmG2lZ1juIpGjOlwsikqfI4O3/6PlWozlhRWmK8RiVV1ZhuQGBI+YBrdQAUUUUAFFFFACVMnY8XlH3bq3SUfr27dm2PPuOn9mm20kytLfPcOl7K52HY3IRj/QuFaE/6bRn6VZ2lziudln4Oe3szRGPPjrsbOGxOtxdalIRnR0bwP2KIwHyKD8atK1pODWWsedb1OLV2I5WjKq/jvBI7uB4ZM6W6EbMrA5Vl9QQD9Kng15Idj4HG1TaIo+auI8uiK8vFlgFxHGwDzxRs0SHGSXxnQTnvDfBB8N6sOCcKnmfs7PspEWLtBrkK4GrSFVgDkHO2emCM9KaPy9KttY23DnRbvtXNwjbhAgcSmcdV+0ZSM7kgYqTydyjDw+Y/nDS3MisSpYKuCyszLEOgyB3ifIbZrNLEpO+nYesEcsFCUVXc95T9laLG7XikSSSF9EU8qogIAx3GUEkgkkDxAztVvzRyJFJYNBaxJHJGe0gxgYkBBJLNk94DBJO4O9S347K19FaxKNIi7aeRgThNRRUTcDUzA774A6GrMRzppAZZsyksXAQpGd8LoGGK7AZ6+JoqiVjjDRI5dxv2YvDaS3JeVroqoMdrkRpuNTMMF5dK5JO2cdB1rnXFIYm7MwvLdTq4znUx0gknI090ZxX1BBdI4JRlYBmU4OcMhKsDjxBGCK47z0iNxSVbYtAyIpuSACJJH3UhWyD3OrYGT59ao3SvsIy4HOSlDf6/EWLfiLz3UTRdtayRI5ZtlcB8LhDv1JI1bbZrvPs1vJJeF2zzOZZCranJyTiRwCT47AVwi6sZEnjKTFnkDRsZAGAAGvuhQMHbpTz7IbWRbsRRyzG3ton7Qa2MRlkZcKVzoDAa3wBkbVbBNftW3+mWMJYJ+FLttvW44cywG2v1vTG8sEkHu8+lS5iCOZFkKqCWTdg2BtgGqHgvE7O94ncz24RzDbwxrIowDraRnI2G/wAKZ67EdDXUXTIIPjXCuO8hXfB5/eLHXNCPEAsQmcmKdV3ZPEOBt6YyXyXU34pU1Y4Rc4RvfNaKpOhftJekavgERjbd8eo6HritElp7hxCS+MbvDcRhJ2RC7QsmnS5VcsyMBgkAkEA9DVnyrxm34hAXjC5O00RwWV8YIcfeG2zdCB9B7xPggtYzLBPdwBcZSL84QDOCRDKHwo6nRjG+BVG1sack+ZdzTxD2iwFStost5MfhijikXf8Apu6BUUeJJyPKoEPEV4ZYRvdjR9odYjGpUaeV5NI33VNWnbOy7Va2Md5cRq6X69m3ibExyEeOO1kwD66Dv51tueTLVgWuFFwQDl7giTA6nGruIP1VUVCpaFccmtSn9oFur8Pmkzh4U7aGRSQyOu6sjDcHw9c1L5phBv8Ag8S5LLcO4OrLaI4TqJJ3IO2T44rm/PPG24ncR2Vnl4AdKBQQJZBtq2/6lP0th1PlXaOV+R7ezCMFMk4jCNPIxkkIAAwGcnSm2yjAAq8dX8Beeab0L6eEOrKdwwIOd9iMUiez/jqG1jt5CI5rXNs6t3QxgYxAoTs+yjOknB28qf6QLOB4Lm+tZIllSVnurUORok1nMseSpAKytnfOBID0qcitCYOmWvNnHltLSabWiusbdkGPxSaToUAbtlsDA862cL4jJLbQySp2Ujxqzpv3WZQSN9x8jSpwLi3B1uP5vFYXSfdniWBwTkHQT3D4jKn99XHFudbVe7HILmU9Ibf7aU/RDhR6sQPWlJGmDXNbK7mvlS3vkkTESXHdbtQiGVSDldR+PScYxncZxSnJyJxJ57dkS3QwzLKHaUtGSmCMqED4zt0z++rPl7hN8Lq7vrnTAssRAhB1uugdwkjYFQD55LHYUw8n8l2s1tDLPG1xLJEju80juxZkBOMthRnwAG2KJcqkr36F8kvK6VDDwiKdFY3MsbsWz9mhSNFAAwNRLHoWLMfHwAr5+s7aKRZmWd4klllKIJAoRTI2Bj5Yrv7ez3h52NrER6gn+NSLPkuxiOY7O3Q7biFM7dN8Zq0sTaqzm508saTo+c+HcRt4wjSyI8sN7CiuCNrdY5ASqjw1YLEZ3C+lP6c22lvf2ckk8elTKHZTr0q8LAfACcFworrycOiG4jQfJFH8K3qgGwGPltUvCuZS7Do5GoOL1s5pdcJsuL299cxxB3lLpFMw7+YYlVWTO6LrBONsjr1wK+TgdrLHwSZ7aHTKFidOzAU9tas42A+7IpIP9I1ccVt7u2W+t7a2lma4keW3kXSI17cDWJGYgKUfUwH3gV9cUstjxPs+FxQ8Pc+4hGmEksSKzxxdmNDazkYLNnH3gMbGpadkpqgPA04XbzzWsGZrW8UIVH2skMphJiY9WGmUqM+KqeorpPCOPtNI8UltNbuiq/2nZlWVywGlo3YEjG42xkdetLPAeVr+SRpbuWOFHuEuPd0XtGXsggVTKSBjuKSAp3XYjcU3dpi6C+cOfwcD+NXimlqVk10J9FFFWKhRRRQBS858IN1YXMK/E8Z0frr3kP8AbAqh5V4p7xZwSnOtkAfOxDr3XBHgQ4anilCz9nEaPITcXJjeWSQQrJ2US9q5cgdlh8AnPxfTrWTiuHeZKt0OxZOR6mziPH4bYap5o4Qemtwuflnc/SqqL2hQSki3W4u8dewgkkUfNiAo/HwpisuRLCJta2kOvOdbIJHznOS0mWznxzmr0LSocClvJlpZ29kJsd9xGTHZ2SxAjZridRjPmkIc59MikXi1/wAWmSYNdLC8Mjo8UKaNXZn7smS41Lgr+sK7YzAbnYVxyaG8vuI3NxYLH7nKEHaz6kR3RNBeIL3m6Y1YwdI9KdLCoR8m/qVjPmfmLPhHALay4kwhdyLy1SSNpGMhdkdy4V269wo2nJON+lSoeU/dZZrm2V5JZmzKjyZ1jc4Rm+FgTkZOPA4zlY/A+FzFxwi+0TRpbCa0uow0cqmJ1j2yTiRNQwR4AZyGIDBwW/aOQ2Vy6vcxoHD7DtoslRLgfC2Rhl8CMjZhhsu6GY8lLlZVrIZ3S6sSpnhBint5cxuyEhuzcHeOQMMqxGnvHcg1vfm+5+H8l3erpu0ITPq4kIC/0t695r4EZZUkFqJyEKiSKQQXcZycFJCyqyYJ7pIwR4gkDRHyreBVxxO6UdSssVvK49C+k5PqMiqaMLbZhwuT8n27PcsO0muDJMy7oJJ3CgDJzoXuJn0ziqP2ocNYdndxFY8FYrlyuoCMsAshUYLaCSPPDY8Kn8Y9naXMbxz3N1NnGgu64Rh95URFQnw7wOxOMHet3tAlIszGiPJJLJGscaLqdysiyNgDyRGOfDFWpM0SjUW9q2Kuz5DWCWC5uZYuIWzlYmR7dVC+8OipIgJIP2hQHx0sT4V1iwsIoEEcMaRIvRUUKo+QG1c45w4peSJE/ubwRLLG47aSMSSzNIFhjCxuxVRKyOxbBwhGPNf/ACZxRLm5tTxK4Lx2guYX191nyiuGyCSmoMAPDIPmDaPlVMwy8zs6Vxz2h2lrMIGZ5Jyyr2USM7anxpUkd1S2RgEjrUaD2jxGUxywyWrDBxctFA7Ag95FeTLqCCMjxFc04Dd8QSCyhZY5xcab9NRKzyNDcLcPGGyVeRlw4LY2YjOQBUrm/mW2uuI8MmhmjkQrMDuNS6oxgSA7ocnofWrtpRbXQWk+ZLubuOcZl4lxFZuDxqs9opE8rtGElDEaYu4zCRe62+ceowDT7yzzXFeqdGY5k2mgfaWNgcEMPEZB73Q+nSlPkG4iXiV+A0Y1xQNswGSO0B+Z3GfpTfxLglnOweaOJnXpJkLIvydSHH0NZ3Lm1o0KPLoY8yc1RWYUNqlmkOIYE70sh9B4DzY7D9lUl/7PrriXZve3T28RAb3OEDu9cB5CSJHG2ToxkHAHWtNrBZ2PGI5u0RUntmi1vMZNMiSKwy0jsV1R5A3A7mOppuk594epwb61z5dvH/BqbCKqxcpO6NnLPJ1tYKVt49Jb43YlpGx+kx3I9Og8quqXv/iDw7OPfbfP+VX9+cVa8L4xDcoXt5Y5kB0lo2DLkAHGR44I/EUwWTKi3/DUmC61BKNqRvvIwyNSnwOCR5EEg5BIqVRQAm8C4ut9FLHKnZzwOYpkIGVfGNceoHut8Stjp54qw4RwgQIV1mTJ+JljU/I9kig/M1nxjlXtJ1uoJDBcKuhjjVHInULMmRqAPQggjPXwqn45y1xCeB0a+igGCdVtBIkhwD3dTzthc4zgA7daS8bvQcsi6kfnPnCzgjmgkmHbNFIoRQzspaMga9AOjOR8WPOr3kwYtbceUMf92Ko+VrRfyJGEABksyzHzeSElmbzYsSSTVzyhN+bQesUf+wKy5XUofEZq0xkopP4wqz8Xhtnc9mtnLI0ecCTXLGmHHio0k48ds7ZFV8xEc8lvYmSOKRljYQDOh0EjymDX9mhwYkZtlBc/eXFdAyD/AF7STJ28DSYnMbyokcVu0r3JQyTLGLh2kOQRqwUXu5HUmpHGVWwSKYSzOYlkaXXKztKkdtKxLKx06tYQ5AGCQNgcVIDdUW1vdbzLjHZOFz5kxo/02YUiW3B4BwmCYsJLuSBBBOWxKZnT7NY2ByArHGkbYUkg96s7W5llnmhQzYM0k8nZYQuvavBGhlJHZoRASdJ1kFdPQ0AdCqrk/nyf+Xf+8jqPyvbugmWSftSJP5PW0nYZRT2faP332IbLAHvDbGK23GfyhD5G2n/ZLbf76gkuKKKKACiiigAooooAKUOYudJBM1pYRC5uQMyMxxBBnoZmHViMkINzitntC58i4bBuymeTuwoSB3jsHfJ2jU7k/SoPKXDRBa6Lbvs51yXEqsBJIwBaQKcM4J6YwMY73U1SUqRaMbEHmrlBpbq3tHup7u+nYPO5YrFDbjOrTGuyg52BO+Og1CuxQQqiqqAKqgBQNgABgAY8MVV8D5YitWkkBaSaY5mmfBdyOg2AVVHgqgDYVb5pEpWPjGhU5+MsKQ3sBUPauS5Klx2Eg0y5UEFtPdfAI+Cot1ygZ199huO1vWKTQzsNMekJ3YlUE6Ld1Y5GSe9kkmrfn1A3DL0Zx+byfsUmsfZ6zHhdlrBB93QYPkBhT9VAP1qbfKQ0rMbbn+zKHtZ47aRSVkimdUkRx1UgnffowyCMEVWS+0Bria2hsIwwuXdVuJ1dYfskLtoUYkfujGe6M4GTvhwms43OXjRyOhZQxH4jakf2vQp7tCySmK7ilDWip/KO5KqVRRudsb9Bt50RqwlaReScM4rqGG4eR4nRcA/2dZz+I+lVfLXKkXEYorq+JuJGUlU1MsEWSQREikEZAGWYknHh0qNf80XXDBbSXFxJKshVZYJER2UEBpGSSFEOYxk5YEEDwyDTB7NQBZRKp1KDIFPmvbyYP1GDV8y5HH4ioZHNMr+YeR7O0EFxDF2bR3UBZtbkBTKFOzMRjvD5elVvFeMIt/xGbIK2nD1ibBGS0jtJgb7+C/Mgda6Zc2yyIyOAysCGB6EHqKXl9mnDgci1TPzfH1GrBHpTHGyFKhJ4HcrJf8GhjKsbWwZ5MHp2sEcageZ2Bx5HNXXIHLdpcW80ktpbSfndyEdoY3Lp2zEHUykkbkD0ApsuuVLSQYe3iOOmECn8Vwasba2WNFRFCqowqgYAA8BQo0Q5WVB5E4f/AOBtP/t4v+CvI+Q+HqcixtR/mU/4avawimVgSpDAEgkHO6nBHzByCPMVcqV8fLNovw2sA+UKDp8lqYtlGOiIPko/3VvoqAMezHkPwpc5ZhSO84ikYVV7WJ2CjADvAurp4nCsfnnxplpL4Px6G3k4pNNIFHvmhR1ZiltbqFRRuzk7BRk0EjrS9zTz3a8P0+8OwLAkKil2CggFmC/CuSBk+JpM52vuJ3FlNIG9wjOlI4ANVzJ2rpEBM2cR5LfCm4zudqoo+BW0Vpxnskyou4bfcse7HNbhhuc41lj9B4Cha7A9B5k9rMC3CQNa3oZ4+0X7DUSh6HSrF8f1dvHFbON31xxCFreCGW2ilBWWeYCNwh+JYoidZZhlcsFABzvWHNEfZ3vD5+irNJCx/wDMRkL9O0VR82HnTKKXkk4ui2JKashLw9YrbsYhhUiKIB4AJgdKpOSLvNjaN1zBF+IjUH9uaaCM7Uj+zxccNth5Kw/CVxXK411BS9fubsSuVDLbcMiu5bozxJKqyRogdQ2NEKsSM9DqkcbetWN5y7C8SRqDCI94zCeyZNiO4UxgYOCvQ+IrVwuVUyAMaiWb1J6mrcNnpXQ4fPHJH1MeTG4MqbblWBUkRlM/agCVpmMjuF+EMW8FzsBgAkkbmq3jHL1vFEVCsxneKAmSSSZ9DyrqQNKzFU05OkHG3SmmtU1sr6dSg6WDLnwYAgEeu5/GtIoh23L1tFIZY7eJJTnLqiq2/XcDx8fPxqrs+TFEECtJJHPHEqPLBIyFurEHwddZYjUMjUcYyaZaKAInC+Fx26aIxgZLEklmZm3LOzbsxPUk5qFeS4v7YY+KG4A+jWzfwq3LVQ8UP+ELH9W43/qx/wDP0qLRIwUUUVIBRRRQAVW8w8fisreS4nOI4xk43JJOAAPEkkCrKke9i/KF+Q+GtbFwAuzLLclckt4FYVOnH6bHPTFQ3SslK3RRcE5KPEJ/ylxNMu+DBbE5jijG6Bx95vEg7ZJyMnC9DoorK22zSo0eOwAJJwACST026k0iytecUhlmhlks4dDe5iNtEszb6ZJT1WIkd1BgkNk9BmX7QuMRZgspZkgW6Y9s7OExAg1OMnoZDiMH1arVec7BcKt5bdAFVJUOMbAAKTUrTUh66HNeE3DTRWMs09xcxSSxJNDNKXjJcmM6lxltMuGAYkbYxiuyquBgbeGB/wA9K40Yklj4lbwnIWaRosDTjtAJU0+QEmdJHlmnPle84jxK1hm1w2cToMuo7WdyNmZQwEcQLA4zrIqsE5NrsyZNRSfctuZObobPQrapJ5doYI95JD4YHgM7ajt86jcA5Nd5xf8AEdL3QH2MSnMVuvkv6Um5Jc+PTpmrvgHKUFnqddUkz/yk8p1zP82PQf0VAHpVbzjx9+5aW385uAQpxkRJ0aZ8dFUZx5sAK1wx0ZsmSxU4/E1895Ku6ANY2w3wXkKpNN8gSUyPuxN500+z6EJaxop1BS6gnYkLK6/wqrtreOEFU7trYIVU76mkCapHPgcKxHnraTyFSPZjea7G3c9XDMf60rn+NK41qMYP1+5HDauS9B7qv41xlbaMyMkjqASezTVgKMkt5DHnU+qLni1MtjLCpwZ9EOfSaRIz+CsT9KcQQeXuPGOytA0MzTyoCI+7qYlQ7vkvhYwzfExHUDGSAbnhXGjKZEeGSGSLBZG0tkMCVZGQkMDgjzBUjFROJ200dwk8MInURGIoHEbqCwbKau4QcAEEg91cZ3qXwe3ly8s4VZJMDQp1BEXVpUtgamyzEnplsDIGTIFFZ8fMnEZW7K4WOK3RTrUIqF3d2ZgzA/AibgE9dqsuTJwbWJWdTMy9rKmRqVpmMrBgDkYZyKqbli0HEGUYe4ufd1J/zVrkfIh2/Gp3GuFQQi0EMKRv7zEsZRQpABLPuoyVMSuCD1zv51AGziPO0cXaMIpZIom0Sypo0KwOCq63VpGB2Kxhjnbc7VfQTB1VlzhgCMgg4IyMhsEH0O9I3CbCeFEh92kku0XSLmYq9uuT3pUwRjO50BFcnZj1antAcDJycbnpn1qQMjXM+V+WYZOIcQupAXeO9dYlYkpGRHES6r01nIGrwCjFdMpP5WiKzcR9b5z+MEFLybDIbmHPAzBAMkA3lrnHj+cIf3gfhSdLAw4fx4Y3S/eb5hJIZv8AZX9tOfPC/myv0EdxbSMfAKtzHqJ8gASxPkDUC34Nm84pbyfyV5HHKuOoEkbQyddshlB+o86nCriVzOpF7zTwn3u0ZUbSzBZIn/RdCJI2+WoLn0zWHLXGGubdZHTs5QSk0f6EqHS6/LO49GWtfs/4kZ7CMPgSQZt5RnJDwHsyT5EgBsf0q08W4dJbzNdWymQsB28A27UKMB4ydhMo2GdmUaTjAItkhzx03KY58ktdhgHUVzLlvmNLWAW80VwjxPKpAt5WXHbORgopBGCK6DwrisdxGHjOR95Ts6NjOiRTurjxU1MzXPy4o5FyyN0ZNO0I68+wA/BdfP3WfH+xmp0HPIIylveSDzW1k/8AUBTVn1oNKjwsI7N+/wDRZzlLehVvPaGIUaSW2vURcama3YKMkAZJPmQPrUe/9qiQo0kltdqq/ETGmBvjf7XzqR7T/wD5VdfJP7+Kk/nT+Y3A80x+LqKtJcrirevqVStN9h//AC/e+HDpyP8ALW3/AOasm45e7f4PmO2dprbb0OZhv/zmmiJcKB5AVlWzwI937mbnYoHjN+TgcOkHq9xbgf6MjH9leWkF7NeW0k1ssEcPaknt1kJ1x6QAqqPHfc04UVaOGMXa+oObYUUUU0oFFFFAFPzjxJrewupoyA8cEjIT01BDj9tVfJVoI7C2AyS8YkdjuWeUdo7E+ZZiasOduANe2E9sjBHkUaSfh1KysNXXukgA7HY9DSg/N93YWq+/2J1IVjDwyw6JD0Xs01h9RG+kLtg7AdF5E2tBkGluPVVPMfMsVlFrlOWbaKMbySt0CRqMkkkgdNs71SG44vdHEcVvw9Dtqlbt58fpBU+zBx4Nn+NX/AOSIbZzMxe5uT1uJzrk8dk8I13+FQPDriqrE+pZ5V0IvKfKxAkur1Ve7uMF1IDLEq50Qx5yMKOp8SSfKmaGzRPgRV/VUD91bq8p1CTnXN9n2XE1kH/aLbf9a3kH45WUf2KtPZndgWssONIt7mVB+q7dsuPQCTH9WsfaM6L7rIeqz9nnyE0bpj5FxH+FJvD4rw8Qmt7V0iS4jSaSRhqZOz+yYwr0ZyNHxZA2J67oiq4in1Q2TvDa6M6LxrmHSwhhXtbhxlIxnpnGuQj4IgerHrjAydqr+ID8n28j6xNd3DKoZgAXlchI0VfuxKTsngoYk5LE2/BOCR2cZC6mdjl5HOuSRsdXY7k+QGAOgApe5fA4hfSXrd6G2JhteukuM9rKB0O5EYPkjVsMgcw8JEVlBZISxuJY4WYnvOHYvO59WjErHH6Rx4Vq5I7tpGBsA8wA9BcSgD8KsLZzc8WJxmKzi2bf+Xnxt5ZWHBx4dr8qr+TkUWNuV6NGH385CZD+1jXK/wDqyrHFept4KNybHWzu9QxUuluKUrUyLiRFI4fj0lUxuThndxLiiq9OKVuXiC1ujxeJ9TO8M10N7Rg4yAcHIyOh8x616UzjIG3T02xt9P31p99Wj30Vf9Rj7keHLsSKK0C8FZe8r51ZZoPqRyS7G2kOz4dJLcXzRXcsAF0QVRIXBIghyT2sbH02IG1Oj3qilPlJsy8SOc/n7/st7f8A/n0qkssZaJlowaepo49yxeTwSwi+UrKhRhJbL0YY2aNlIO/XB6CqCa84zbPAZbRLqOBXR3gb7SRWC4OhjkNlQdl332FdJoqI5HHYvLGpbivy9zhZPO4Dm3nlCF4JlMLswGAwEgGpsd0lSc6F8t22Vgah3thHMumWNJV/RdQ4/Bgapm5QEZzZzSWhznQPtbc7+MUhwo/yZQ/sw+OdXqhEsD6E2+4BHI/aDVHKBgSxnQ/oGI2dR+i4YelaWS9jA0NDcgDcODDIf6yZjyf1FHy8IX/SG4th+ewEqP8Ar7YNLFjzdP5WP12Zf6VXnC+NRToJIZElQ/eRgw+W3Q+nWnNQyK9xKcsb7FcnMMqjM9jcxb47gW4Hz+xYtj5rXjc4wL8SXK+ps7nH91TGtyK2icedIeAes5zD2ic3QS8OnjTtiz6FGbedFH20ZJZpI1UDA8/KqLn9sWMuP0ox/rUp99q8xPDJFG+uSFevgZ0z+6knnSMNaSKehZB/rVrHnjy5IL1+xqxS5oTZ2pegr2vF6V7W4yBRRRQAUUUUAFFFFABSlx7hMc13FO5ZjApESZ7is3WTHi+MAeXz3psIpd4jAwatHDxTlqZ87ajoWfDE2zU+l61vitTl4uKtkxS5rK48saoOI8ZWH4ifkoLsfkqAsfoKqpuNXMmRDbSejzEQx/h3pP8AQH7qtW4sK0Pfk0Rxy7BKa7iRzPyHdXNpO89w8k6KZIEhzHEjJhgFUd6RzjGpyeuwBqp5Q5jSW54ZNqHaSdrGygjO8LF8jyEiIfqK6lacQx1qul4fEsjPHDEjHqyoqsfmwXNKnw7nNN9BkM6hBpdSk544xLM6WFrkzXAw7jpDCTpaVsdD1C+oPkKZ2jhsLPSo0RQRHp4Ki5J+eAT6k1E5c4UsBkdm1yyNqkc9SfBR5Io2VfAepJNJzbxA3Nxb2CDJuHDS77LbxMGk1fr4MYHjk1eS19EUT92XHJ1q0ViJZNpbhmuJN98ynUqn1WPQmBt3KRuO8InsbUtbXlwqx9miRuIpFVWlRNiY9WFU7DPgN66hxCcEaRvUOfl7tUKP8Jxn6EEH5ggH6VDx45Q/9En2snnmprkZQRcoXYJ1cTlI6bW8C/vBqp5f4fc3EAla/nUl5FwsUGPs5njHWI9Qv7a6PJbnf+FUnDeEdgjpjAM0rr8pZGk/YWI+lYsGDE5VKC9ka8+SainGTK+Hk+dv/qVyPlHbj/2aXOa7a5tr22gjv7krNHK7FltyQY9OAMQgAb77GuhW8mKRfaU+eKcLx+hc/h2Y61PEcNjhFtRXsiuDNKckm2Z8k8Lubtboy8QuAYbhol0LbgaQkbZYGE794jYjpTI3Jk2+OI3I8sx25/8AZGag+zCLT+UB53er+1bwN/GniqQw43FPlXsi85yUmrEe35PuywDcVmwDuBbwAkZ8DpOD64Pyqxk5KZtmv70jxAMCZHllLcMPmGB9au7tdJDD61nDeKR1xT/02OrUV7CVmldNiHxn2dTrJrgu7ySLRhovfHSUMD8UbvqRsjbQ+kZGdVZcuX1lw+Mwu88DSSNI5vQyuzvpBZpCvZHYDdWx65zT+Zh51qkuRjzqPBT2RbxaKFebrI9Ly2P+fj/4q2rzJakZFzbkf5ZP+Kt3/R62kOWtoD84Yz1+a17JylbAd22gHyhjH7lqPAV1Zbx3VpHicXgPSaI/KRT/ABqUrAjI3B6Ebj8RtVDc8oWp2NrbkeRhjP8A6aqeL8swxRmW3hEUkBEqiEdmW7I6jGRHjUHUFMYPxUx8I6tMouL1podc0tcwclW8uuZGNnOFJ94hbszkfelAwsgHjq8M7jrV9YX6TRpLEweN1DKw6EH/AJ3HgcioXHb14uzcBWiMixzKRvplZYw6/qsw1A7FS3iBWNNp6GtpNaigeYr7hwxxCL3iHP8AO7cd1Qf++jwCuOuobYI6mnC24gHVXRg6sAVYbgg9CD5Usw8QHCZnguWxYTEm2kbJWJm+K2bAOExllJ2wCPluj4YljOrwt+Z3TBQgOY4pWyVaLGyxybqQNtZTGxwN+HPb5Z+5gzYKXNEPaJPmyx/j4P75aW+cP5q/68f96tX/ALQf5n/nof75KX+cD+av+sn96tZeOVZ4fnU08E7wz/Oh2iNsgVlWm0+EVup70YpaoKKKKgkKKKKACiiigArVNbButbaKlOtiGr3K1uEDzrH8j1aUUzxp9xfgw7FavCPWpK2CipNFQ8kn1JWOK6EX8nrWTWQxtUiiq88u5PJHsL88DKSMV5bWDFsgYOMZxvjOcZ8vSmAoD1FAFP8A1DqqE+AruyNb2QXc7mpVFFZ229WaEktEFYSRBhWdFQSVk1sRXOOe0/wrw4+UVx/sj/fXWWXNJfOPKEs91aXEQBWFZVZc4b7RRgrnY7jffxFGablikiuKCjkTPOQpNIvPW4B8P/DQD+HjTSbuqDlXhUqLNrRlzNlQfLsoxkemQfwq/SyPjtVsSiscb7IrlcnkddzXNIWGBUSOxc9BVxHCBWymrLy6Io8XNqyrj4c+dz+2pS2XrUqiqPJJl1jijFEwMCsqKKWMNckIbrUWXh/lU6irKbWxVwT3E1uR1SVpIZbi2LkllikAiLHq3ZurIGPUkAb71VLxJ34JdTPKZDoujFIdOoojyiJu6AM4VfAb10eudwez28aP3Se6h9yDsxVIj20iGYyhHZmwoz4qM+HrVJrm6F4eXqVHGOYEu7CWyvkxfsCqwojktIDmOWPbAQnDFs4A1A1cW3s4tosKglWMFW7ITy9iWVgwLIXwSGAb5gGugdkPKvPd18qZj5YdBc1KfU577Q4SLLP+Og/vkrRPyjLep2Y7iF0LOemFdWOnzOAceGetdEueGxSLpkjWRcg4cBhlTkHB2yDuKk0rPHxZqb6DMMvCg49zFFwAPKsqKKsQFFFFABRRRQAUUUUAFFFFABRRRQAUUUUAFFFFABRRRQAUUUUAFFFFABRRRQAUUUUAFFFFABRRRQAUUUUAFFFFABRRRQAUUUUAFFFFABRRRQAUUUUAFFFFAH//2Q=="/>
          <p:cNvSpPr>
            <a:spLocks noChangeAspect="1" noChangeArrowheads="1"/>
          </p:cNvSpPr>
          <p:nvPr/>
        </p:nvSpPr>
        <p:spPr bwMode="auto">
          <a:xfrm>
            <a:off x="155575" y="-738188"/>
            <a:ext cx="2943225" cy="1552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QSERQUExQWExUWFxwZFxgYGBwYFxwcGBcZGx8cGB8YHCYeHBokHB8dIC8gJCcpLCwsGB4xNTAqNSYrLSkBCQoKDgwOGg8PGi8lHyQ1LCwsLC0sLCwsKi8qLywsLCwsKSwsLCwsLCwsLCksKSwsLCwsKSwsLCwsKSwsLCwsLP/AABEIAKMBNQMBIgACEQEDEQH/xAAcAAACAgMBAQAAAAAAAAAAAAAABgQFAgMHAQj/xABREAACAQMCAwUFAwcGCggHAAABAgMABBESIQUGMRMiQVFhBxQycYEjQpEVJFJyobHBMzRigpKzJWNzg6KjstHS8BZDRFNUdMLDFzVFlNPh8f/EABkBAAIDAQAAAAAAAAAAAAAAAAADAQIEBf/EAC8RAAICAQIEBAUFAQEBAAAAAAABAhEDITEEEkFREyJhkXGhsdHwFDKB4fHBIwX/2gAMAwEAAhEDEQA/AO40UUUAFFFFABRRXPvaLxe7S6treG492jnilJZUVpC0ZXIBf4e62RjfY1EpKKtkpW6R0GiufezjjUouLmymlefSqTxPI2p9D911YncgOMj0bw2pv4rzJa2wJnuIosfpuoP0BOT+FRGSkrQNOLpllRSqPaJBJgWsN1eZ8YYGCD5vNoT8CehrNuK8Sl/krOGAedzPl8fqW6uPprqxAz1jJIFBJIAAySdgB60nRcp38uPe+JyacgmO1jWAfLtN5PwIqxh5Bshu8PvB87h3uD/rmYD5DFAF9BOrqGRgynoVIIPyI2rZSf7OF7BLqxJGbS4dUA69jLiaM464w5H9XHhThQAUUUUAFFFFABRSnxv2oWFvGH7dJyThY4GWSQ+ewbYDxLEUvP7d7fHdtLkn17FR+PamquUVuyyi3sjptFcvi9u0WRrtJgvjpZGYfTIz9DTlw3nqxnVGS6hy4yEaRFkHoyE6gw8QRRGSlswcXHdF9RXisCMg5B8RXtWKhRRRQAUUUUAFFFFABRRRQAUUUUAFFFFABRRRQAUUUUAFFFLXP/HprO1EsATUZY42Z1LKiyOE1kKRnBI2z40AMtUvGedLK0OLi5ijb9Etl/7K5b9lU3/QqW6GL2+nnXOeziC20fj17IayPQvVpwDkWyssm3t0RjjLHLvtn7zkkdT0NRGSkrRLVFYntH7bPuljeXQ8HEYhiPyaZl/dVJzPypxPiclvI4trHsHLph3nk7wAIbCKmMDoDvXQeIcVhgAaaWOEHoZHVBt5aiKwvuNwxRLK7jQxUIVy5cue6ECAlifADNTRFiba+yGMzGe4up5ZCoQ9mfd00g504jJbTnfBbrTTYcoWcJ1RWsCN+kI11f2iM/tqPDzjHrKTxT2p0NIpmVQrpGMuVMbvuo3KthseGxxbvfxgDLrupcbjJVQMsPMDI39R50JJKkDberNk0yopZyFUbkscAfMnYV5bXSSKGjZXU+KkMPxG1IF1xP8AKE0SPB2pFvBcxWrH7PtJjJ9pcNjdI1C7Y6u2FY4xq4rwaK3Q26uUnnmt5rrsA0KdlJOluwULsi4YgDOo6SxOd6CB+teLwyOyRzRO6/EqurMN8bgHI386l0mc2cyWfCkicQRvIgEaRxtGkqRt4qGIOjIA2/31DtvbJa6W7aKeCUfBFo7RpPLQ0eUznbDEY+VQ2luTTZNuR7vx2J8YS9tmi2/723YyAt/myQD6U51w3nj2nLMbaVYZYXs7qKVgzR5aNw4IUIxzkDB+e/Wu12l9HKuqN1ceasGH7Km7DY30UV4TigDRxG/SCGSaQ4SJGdzjOFRSxOBudhXGuIe3K6kLGCCGOM509rraTHm2hgqnG+N8edP3tK43CvC7oGWPMsTRoNYyzSDACgHJ6+HhmvnniPDYYWhhEndJxcYOrpg5IGdJJyPkPSk5ZNUkR4sIOpK9yLYRquGPxMCuoA6Dp66SQATjBNTI7hW3GSMgZ0tpyTgb4x19ancSAuXhEKCaKInVhtCdAAoJ8ttgK0cZ4jMzIksYgQHX8QfVoAOxHQDOen7qxOKm7f12/gMPHTk4wUUr312/juaJbhV+JgPmawDq6ltJaMEgvgFMjz6nHqQBW+wvjb9o6KsgfvHJw2w6KwByvpip3CFncNLGkUccve7NizZOMFu7jGfL06VRRilf/RnFcZlxPWKro29ybyJzw1hcpolHu5YCeIklAhIzIig4DqN8jqBg19Jqc18o23DohBLE5jE0Luww3moIG+CVPwkennXSPZBzTcxvb291Prili0wKwAKMo1Kurq2pMjB8QBW7FNLyt/AT+ohke1P6nZ61z3KoMuyoMgZYgDLEKBv4kkADzNbK5z7bo9draxtnsnulEmDjOI5Cqk+ALY+uKe3SstJ8qbLnm72m2vDpkimEjMy62MahhGudIL7ggE5Axk7Uon22MZ7loIVvLVdHZFC0cu8altQde8NWobAEY8RXKeO8VbRdCeTtZnlRQWwWKRqmktjyUAfP1zV7dMIk7dQseFGtSCAV8FOkHDAnrg9SPlmnna2W+3yKxU8kJSx9Nr6o2cI514kz3V5DPo7WQkwY1x90L8Af4X0gKDjfG9MvJvtbuMs0zC7iY6m7vZTx7YwijKOu3TI3zg+FJtg07CR44440k7w1tkhioBbuAjBODg/xqIt5GbaKKKRVmXTEMHcFmCPt4g7nPyO3hTxZ3+afEzYuJqTU1avp0O+cG9qFjcyCMSNE5+ETI0Wo+Slxgn0zmmyvmECNB7rcsHBAMbNtqGcYJzswPruCPWp0t1dWoSS0lnZ0YYVpWdQviAjnSwxtgjx9KvHiFdS/o6UcayQ8TG7XzPpCiqnlvmiC+iMkD6sHDqQVdGxnS6ncH9h8Catq1CQooooAKKKKACiiigAqh584T7zw66iHxGJiv66d9f8ASUVfV4RQBS8pcUFxawy5z2kSP9WUE/tzV1SJ7OiYUntT/wBlupYgP8WW7SPHpocY+WPCnrrWfA6uHYZk6MTeV+DR3InlukS4kS4mhQyqJNEcUzKqqHyAT1JG52z0GKeNIoL+2AwtpFd3KR52ijlaCDSoHRcSGdVHQHIGNqvOE8sYlvuzuLiEPcszLGyaSXjjcka42KHvYypHQVf2/AIEg937JWh8UcdoGy2ol9edbFssSckk5rSKKviV7FcXlvAmmRotcs2MEJG0UkQVj4F2fYeSMfCkublO+nFxENSSWka2ltIzYWWGTWJSfDUYWiGd8PCCCCTXTeHcJht10QRRwqTkrGgQE9MkKBk+tL3tPv3i4e/ZuyNJJFFqU4YLJKqtg+BKkjI3GahulYN0rNXOfZWKNei4a0IRIm0xrL2ioXKIEbHfBZsEEDBOdhtzfiftAS5tbhrRJnnkC9rc3OhQBAQ6rEkZIGGyQoAALEsWJqhh45LLCkt3IXS1BSBWwMKm2oj70pwFz17v1qALO59zCBY1VgS+nLSaXJY4XAXVg9Ad6zSz9EZJ8RrUe9W/n7ExVkn/ADiVAZXAZ5rg9o/TOUUbBR4DugDw6VnwXjhkiUsshY51FY209fDHpitfEIp2hDRyRyJgEoE0h0xuoOpuo2xt1rOO5kuVVe7Ajrkb6ndM4PZnAAAIKnqVIIwKyPzpt/5/0dw3FcROVQp/JL6M2vwy3ucStGHzsCdSnYkb7it1hf8AuubmxZY3iyWCbJIFyWjlUbMCAcZGQdxUexvXZR2MK9mp0rqk0nu7dApx08TmqaW5MUOtAEuInIkU9WWR2wD+mN1IPpRBST0e3r9Tdl4vDaiqb2ddPX3Ppvl3ma3vou1tpRKoODjIKnAOGDAEHfxFWbLkYO4NcG9md9LFxS3SQqskvaJKF2EkYhkkUkfpI6Yz8/Ou9V0YS5lZn0esXaPm7j/JcFrM9pKqoylmik+FmiLEo4b7xUd0g53Q+hNFwjmDRCFjt21Y3bIAZvFmJ3Pn9cV072l8Ae/4ukRkjhit7MSvJJuEDTOGYAkAnujqQAATnwpP4/yxHGLY2d0l97xJ2aqNIfUBkt3Ce4PvZwVyOudsuSDtpa/FlYcLjnfiN0+nYeORfZ3avaQ3DGZpLhFlk+0IXU4ycKoAGDt4n1rbxT2L20za1uLhG3HeKSKAeoCsgx9DV/yjwv3K0ity/alA2W6ZLOznA8AC2B6Cpt3zEis8SAzTrE0ohQjUVXA6nZSxIAB67+VWcdbNfgRh5qp/MT5vYlaiJFhllhZQAzbOHON2KtsrE790geh8I3GfY6kdtGtnqaRDmQvPIhlADd0acohLEHoOmM9TXQU4nu4eKRAkauWIDKdQYlVKElmXGCAPEYzQt8ksYZGDxuuVZTsQw6qQfLxFGpLxqa5T5zE0dwNEdsketWGuQAb9O7pBOrqcnyqVHaM8sUNw2DGgaJo2K6mXYtnAIZQBsMeJzUvjfKctverZwpJNrGYNIGSgzsxJChkAwxyOgO2aws+V5m4pZ2l77xAJC+N0YlWU5CSIzA6saTuSopahJutjn5eD5f2S97tM7N7I7uWThkbSsz/aSCNnOWaMSEKSTufEZPlSn7UJLprqS1lmYWkyJJCqqgIMbLrGsoW1B9LbHo4rrFpaJDEscahI41Cqo2AVRgD8K5rxy1n45AJYo0tUQlrSZ3Yyt4EsirhYnA6EkkaTg+OvJ+2k6LzhKUXGL1Odcg8tW93crFP3zKlzrbP2mVZApB8CN2yfXzxTLzPyDdW9rcSdtFMkSalHYlpJFyM6wWCLgZJI1ZxnA6Vdck8uR8H94MscssrGLVcLGCjdqwGiIAlgEY5bIGcZxsBTlzNJcLazNaBTcKuYwwyCQQSMeZGQPUikNJtXqa4XGOmh88JwPt4oHiCBCuZI9ciqxzuBjIAz4Y29aztWa5UiG3hh7JxhyckMpzsFQE9Mb+dW9vxJZG7aQ28LyKA0cSiFQwJzqVmyZcnBO3TpUbjvC0CNKg0SgggpqUuSw7h0EEljt55NIc/Nyv8Aj86lc/CLLDnjo1+bGt7D3i5K3Cxns4xgIzdXY7noQRjH1BrZwfj4eQwMDrTUuo4w+g4z6EjfHzq9uvZzPHaGY2gRwmSkMgMyjHmNJYjxAJ6eNKvDLvtEt0tlVmjXMjOCEDMhUjOMlixJ28utDha1X9f6YOGyz4aXmTUdE+y9ep0r2VsRxScAnS9oGceBZZdKk+oUsK66HGcZ3r5Z0GS6s1lwRM+mRVyFdUc6GODncMfHxrpXKvDYrfi1p2MaxdpFcBtIxqCiIjV571oxZFHlh1+x0ckea5rb7nXaK1mddWnUNWM4yM488eVQ7PmG2lZ1juIpGjOlwsikqfI4O3/6PlWozlhRWmK8RiVV1ZhuQGBI+YBrdQAUUUUAFFFFACVMnY8XlH3bq3SUfr27dm2PPuOn9mm20kytLfPcOl7K52HY3IRj/QuFaE/6bRn6VZ2lziudln4Oe3szRGPPjrsbOGxOtxdalIRnR0bwP2KIwHyKD8atK1pODWWsedb1OLV2I5WjKq/jvBI7uB4ZM6W6EbMrA5Vl9QQD9Kng15Idj4HG1TaIo+auI8uiK8vFlgFxHGwDzxRs0SHGSXxnQTnvDfBB8N6sOCcKnmfs7PspEWLtBrkK4GrSFVgDkHO2emCM9KaPy9KttY23DnRbvtXNwjbhAgcSmcdV+0ZSM7kgYqTydyjDw+Y/nDS3MisSpYKuCyszLEOgyB3ifIbZrNLEpO+nYesEcsFCUVXc95T9laLG7XikSSSF9EU8qogIAx3GUEkgkkDxAztVvzRyJFJYNBaxJHJGe0gxgYkBBJLNk94DBJO4O9S347K19FaxKNIi7aeRgThNRRUTcDUzA774A6GrMRzppAZZsyksXAQpGd8LoGGK7AZ6+JoqiVjjDRI5dxv2YvDaS3JeVroqoMdrkRpuNTMMF5dK5JO2cdB1rnXFIYm7MwvLdTq4znUx0gknI090ZxX1BBdI4JRlYBmU4OcMhKsDjxBGCK47z0iNxSVbYtAyIpuSACJJH3UhWyD3OrYGT59ao3SvsIy4HOSlDf6/EWLfiLz3UTRdtayRI5ZtlcB8LhDv1JI1bbZrvPs1vJJeF2zzOZZCranJyTiRwCT47AVwi6sZEnjKTFnkDRsZAGAAGvuhQMHbpTz7IbWRbsRRyzG3ton7Qa2MRlkZcKVzoDAa3wBkbVbBNftW3+mWMJYJ+FLttvW44cywG2v1vTG8sEkHu8+lS5iCOZFkKqCWTdg2BtgGqHgvE7O94ncz24RzDbwxrIowDraRnI2G/wAKZ67EdDXUXTIIPjXCuO8hXfB5/eLHXNCPEAsQmcmKdV3ZPEOBt6YyXyXU34pU1Y4Rc4RvfNaKpOhftJekavgERjbd8eo6HritElp7hxCS+MbvDcRhJ2RC7QsmnS5VcsyMBgkAkEA9DVnyrxm34hAXjC5O00RwWV8YIcfeG2zdCB9B7xPggtYzLBPdwBcZSL84QDOCRDKHwo6nRjG+BVG1sack+ZdzTxD2iwFStost5MfhijikXf8Apu6BUUeJJyPKoEPEV4ZYRvdjR9odYjGpUaeV5NI33VNWnbOy7Va2Md5cRq6X69m3ibExyEeOO1kwD66Dv51tueTLVgWuFFwQDl7giTA6nGruIP1VUVCpaFccmtSn9oFur8Pmkzh4U7aGRSQyOu6sjDcHw9c1L5phBv8Ag8S5LLcO4OrLaI4TqJJ3IO2T44rm/PPG24ncR2Vnl4AdKBQQJZBtq2/6lP0th1PlXaOV+R7ezCMFMk4jCNPIxkkIAAwGcnSm2yjAAq8dX8Beeab0L6eEOrKdwwIOd9iMUiez/jqG1jt5CI5rXNs6t3QxgYxAoTs+yjOknB28qf6QLOB4Lm+tZIllSVnurUORok1nMseSpAKytnfOBID0qcitCYOmWvNnHltLSabWiusbdkGPxSaToUAbtlsDA862cL4jJLbQySp2Ujxqzpv3WZQSN9x8jSpwLi3B1uP5vFYXSfdniWBwTkHQT3D4jKn99XHFudbVe7HILmU9Ibf7aU/RDhR6sQPWlJGmDXNbK7mvlS3vkkTESXHdbtQiGVSDldR+PScYxncZxSnJyJxJ57dkS3QwzLKHaUtGSmCMqED4zt0z++rPl7hN8Lq7vrnTAssRAhB1uugdwkjYFQD55LHYUw8n8l2s1tDLPG1xLJEju80juxZkBOMthRnwAG2KJcqkr36F8kvK6VDDwiKdFY3MsbsWz9mhSNFAAwNRLHoWLMfHwAr5+s7aKRZmWd4klllKIJAoRTI2Bj5Yrv7ez3h52NrER6gn+NSLPkuxiOY7O3Q7biFM7dN8Zq0sTaqzm508saTo+c+HcRt4wjSyI8sN7CiuCNrdY5ASqjw1YLEZ3C+lP6c22lvf2ckk8elTKHZTr0q8LAfACcFworrycOiG4jQfJFH8K3qgGwGPltUvCuZS7Do5GoOL1s5pdcJsuL299cxxB3lLpFMw7+YYlVWTO6LrBONsjr1wK+TgdrLHwSZ7aHTKFidOzAU9tas42A+7IpIP9I1ccVt7u2W+t7a2lma4keW3kXSI17cDWJGYgKUfUwH3gV9cUstjxPs+FxQ8Pc+4hGmEksSKzxxdmNDazkYLNnH3gMbGpadkpqgPA04XbzzWsGZrW8UIVH2skMphJiY9WGmUqM+KqeorpPCOPtNI8UltNbuiq/2nZlWVywGlo3YEjG42xkdetLPAeVr+SRpbuWOFHuEuPd0XtGXsggVTKSBjuKSAp3XYjcU3dpi6C+cOfwcD+NXimlqVk10J9FFFWKhRRRQBS858IN1YXMK/E8Z0frr3kP8AbAqh5V4p7xZwSnOtkAfOxDr3XBHgQ4anilCz9nEaPITcXJjeWSQQrJ2US9q5cgdlh8AnPxfTrWTiuHeZKt0OxZOR6mziPH4bYap5o4Qemtwuflnc/SqqL2hQSki3W4u8dewgkkUfNiAo/HwpisuRLCJta2kOvOdbIJHznOS0mWznxzmr0LSocClvJlpZ29kJsd9xGTHZ2SxAjZridRjPmkIc59MikXi1/wAWmSYNdLC8Mjo8UKaNXZn7smS41Lgr+sK7YzAbnYVxyaG8vuI3NxYLH7nKEHaz6kR3RNBeIL3m6Y1YwdI9KdLCoR8m/qVjPmfmLPhHALay4kwhdyLy1SSNpGMhdkdy4V269wo2nJON+lSoeU/dZZrm2V5JZmzKjyZ1jc4Rm+FgTkZOPA4zlY/A+FzFxwi+0TRpbCa0uow0cqmJ1j2yTiRNQwR4AZyGIDBwW/aOQ2Vy6vcxoHD7DtoslRLgfC2Rhl8CMjZhhsu6GY8lLlZVrIZ3S6sSpnhBint5cxuyEhuzcHeOQMMqxGnvHcg1vfm+5+H8l3erpu0ITPq4kIC/0t695r4EZZUkFqJyEKiSKQQXcZycFJCyqyYJ7pIwR4gkDRHyreBVxxO6UdSssVvK49C+k5PqMiqaMLbZhwuT8n27PcsO0muDJMy7oJJ3CgDJzoXuJn0ziqP2ocNYdndxFY8FYrlyuoCMsAshUYLaCSPPDY8Kn8Y9naXMbxz3N1NnGgu64Rh95URFQnw7wOxOMHet3tAlIszGiPJJLJGscaLqdysiyNgDyRGOfDFWpM0SjUW9q2Kuz5DWCWC5uZYuIWzlYmR7dVC+8OipIgJIP2hQHx0sT4V1iwsIoEEcMaRIvRUUKo+QG1c45w4peSJE/ubwRLLG47aSMSSzNIFhjCxuxVRKyOxbBwhGPNf/ACZxRLm5tTxK4Lx2guYX191nyiuGyCSmoMAPDIPmDaPlVMwy8zs6Vxz2h2lrMIGZ5Jyyr2USM7anxpUkd1S2RgEjrUaD2jxGUxywyWrDBxctFA7Ag95FeTLqCCMjxFc04Dd8QSCyhZY5xcab9NRKzyNDcLcPGGyVeRlw4LY2YjOQBUrm/mW2uuI8MmhmjkQrMDuNS6oxgSA7ocnofWrtpRbXQWk+ZLubuOcZl4lxFZuDxqs9opE8rtGElDEaYu4zCRe62+ceowDT7yzzXFeqdGY5k2mgfaWNgcEMPEZB73Q+nSlPkG4iXiV+A0Y1xQNswGSO0B+Z3GfpTfxLglnOweaOJnXpJkLIvydSHH0NZ3Lm1o0KPLoY8yc1RWYUNqlmkOIYE70sh9B4DzY7D9lUl/7PrriXZve3T28RAb3OEDu9cB5CSJHG2ToxkHAHWtNrBZ2PGI5u0RUntmi1vMZNMiSKwy0jsV1R5A3A7mOppuk594epwb61z5dvH/BqbCKqxcpO6NnLPJ1tYKVt49Jb43YlpGx+kx3I9Og8quqXv/iDw7OPfbfP+VX9+cVa8L4xDcoXt5Y5kB0lo2DLkAHGR44I/EUwWTKi3/DUmC61BKNqRvvIwyNSnwOCR5EEg5BIqVRQAm8C4ut9FLHKnZzwOYpkIGVfGNceoHut8Stjp54qw4RwgQIV1mTJ+JljU/I9kig/M1nxjlXtJ1uoJDBcKuhjjVHInULMmRqAPQggjPXwqn45y1xCeB0a+igGCdVtBIkhwD3dTzthc4zgA7daS8bvQcsi6kfnPnCzgjmgkmHbNFIoRQzspaMga9AOjOR8WPOr3kwYtbceUMf92Ko+VrRfyJGEABksyzHzeSElmbzYsSSTVzyhN+bQesUf+wKy5XUofEZq0xkopP4wqz8Xhtnc9mtnLI0ecCTXLGmHHio0k48ds7ZFV8xEc8lvYmSOKRljYQDOh0EjymDX9mhwYkZtlBc/eXFdAyD/AF7STJ28DSYnMbyokcVu0r3JQyTLGLh2kOQRqwUXu5HUmpHGVWwSKYSzOYlkaXXKztKkdtKxLKx06tYQ5AGCQNgcVIDdUW1vdbzLjHZOFz5kxo/02YUiW3B4BwmCYsJLuSBBBOWxKZnT7NY2ByArHGkbYUkg96s7W5llnmhQzYM0k8nZYQuvavBGhlJHZoRASdJ1kFdPQ0AdCqrk/nyf+Xf+8jqPyvbugmWSftSJP5PW0nYZRT2faP332IbLAHvDbGK23GfyhD5G2n/ZLbf76gkuKKKKACiiigAooooAKUOYudJBM1pYRC5uQMyMxxBBnoZmHViMkINzitntC58i4bBuymeTuwoSB3jsHfJ2jU7k/SoPKXDRBa6Lbvs51yXEqsBJIwBaQKcM4J6YwMY73U1SUqRaMbEHmrlBpbq3tHup7u+nYPO5YrFDbjOrTGuyg52BO+Og1CuxQQqiqqAKqgBQNgABgAY8MVV8D5YitWkkBaSaY5mmfBdyOg2AVVHgqgDYVb5pEpWPjGhU5+MsKQ3sBUPauS5Klx2Eg0y5UEFtPdfAI+Cot1ygZ199huO1vWKTQzsNMekJ3YlUE6Ld1Y5GSe9kkmrfn1A3DL0Zx+byfsUmsfZ6zHhdlrBB93QYPkBhT9VAP1qbfKQ0rMbbn+zKHtZ47aRSVkimdUkRx1UgnffowyCMEVWS+0Bria2hsIwwuXdVuJ1dYfskLtoUYkfujGe6M4GTvhwms43OXjRyOhZQxH4jakf2vQp7tCySmK7ilDWip/KO5KqVRRudsb9Bt50RqwlaReScM4rqGG4eR4nRcA/2dZz+I+lVfLXKkXEYorq+JuJGUlU1MsEWSQREikEZAGWYknHh0qNf80XXDBbSXFxJKshVZYJER2UEBpGSSFEOYxk5YEEDwyDTB7NQBZRKp1KDIFPmvbyYP1GDV8y5HH4ioZHNMr+YeR7O0EFxDF2bR3UBZtbkBTKFOzMRjvD5elVvFeMIt/xGbIK2nD1ibBGS0jtJgb7+C/Mgda6Zc2yyIyOAysCGB6EHqKXl9mnDgci1TPzfH1GrBHpTHGyFKhJ4HcrJf8GhjKsbWwZ5MHp2sEcageZ2Bx5HNXXIHLdpcW80ktpbSfndyEdoY3Lp2zEHUykkbkD0ApsuuVLSQYe3iOOmECn8Vwasba2WNFRFCqowqgYAA8BQo0Q5WVB5E4f/AOBtP/t4v+CvI+Q+HqcixtR/mU/4avawimVgSpDAEgkHO6nBHzByCPMVcqV8fLNovw2sA+UKDp8lqYtlGOiIPko/3VvoqAMezHkPwpc5ZhSO84ikYVV7WJ2CjADvAurp4nCsfnnxplpL4Px6G3k4pNNIFHvmhR1ZiltbqFRRuzk7BRk0EjrS9zTz3a8P0+8OwLAkKil2CggFmC/CuSBk+JpM52vuJ3FlNIG9wjOlI4ANVzJ2rpEBM2cR5LfCm4zudqoo+BW0Vpxnskyou4bfcse7HNbhhuc41lj9B4Cha7A9B5k9rMC3CQNa3oZ4+0X7DUSh6HSrF8f1dvHFbON31xxCFreCGW2ilBWWeYCNwh+JYoidZZhlcsFABzvWHNEfZ3vD5+irNJCx/wDMRkL9O0VR82HnTKKXkk4ui2JKashLw9YrbsYhhUiKIB4AJgdKpOSLvNjaN1zBF+IjUH9uaaCM7Uj+zxccNth5Kw/CVxXK411BS9fubsSuVDLbcMiu5bozxJKqyRogdQ2NEKsSM9DqkcbetWN5y7C8SRqDCI94zCeyZNiO4UxgYOCvQ+IrVwuVUyAMaiWb1J6mrcNnpXQ4fPHJH1MeTG4MqbblWBUkRlM/agCVpmMjuF+EMW8FzsBgAkkbmq3jHL1vFEVCsxneKAmSSSZ9DyrqQNKzFU05OkHG3SmmtU1sr6dSg6WDLnwYAgEeu5/GtIoh23L1tFIZY7eJJTnLqiq2/XcDx8fPxqrs+TFEECtJJHPHEqPLBIyFurEHwddZYjUMjUcYyaZaKAInC+Fx26aIxgZLEklmZm3LOzbsxPUk5qFeS4v7YY+KG4A+jWzfwq3LVQ8UP+ELH9W43/qx/wDP0qLRIwUUUVIBRRRQAVW8w8fisreS4nOI4xk43JJOAAPEkkCrKke9i/KF+Q+GtbFwAuzLLclckt4FYVOnH6bHPTFQ3SslK3RRcE5KPEJ/ylxNMu+DBbE5jijG6Bx95vEg7ZJyMnC9DoorK22zSo0eOwAJJwACST026k0iytecUhlmhlks4dDe5iNtEszb6ZJT1WIkd1BgkNk9BmX7QuMRZgspZkgW6Y9s7OExAg1OMnoZDiMH1arVec7BcKt5bdAFVJUOMbAAKTUrTUh66HNeE3DTRWMs09xcxSSxJNDNKXjJcmM6lxltMuGAYkbYxiuyquBgbeGB/wA9K40Yklj4lbwnIWaRosDTjtAJU0+QEmdJHlmnPle84jxK1hm1w2cToMuo7WdyNmZQwEcQLA4zrIqsE5NrsyZNRSfctuZObobPQrapJ5doYI95JD4YHgM7ajt86jcA5Nd5xf8AEdL3QH2MSnMVuvkv6Um5Jc+PTpmrvgHKUFnqddUkz/yk8p1zP82PQf0VAHpVbzjx9+5aW385uAQpxkRJ0aZ8dFUZx5sAK1wx0ZsmSxU4/E1895Ku6ANY2w3wXkKpNN8gSUyPuxN500+z6EJaxop1BS6gnYkLK6/wqrtreOEFU7trYIVU76mkCapHPgcKxHnraTyFSPZjea7G3c9XDMf60rn+NK41qMYP1+5HDauS9B7qv41xlbaMyMkjqASezTVgKMkt5DHnU+qLni1MtjLCpwZ9EOfSaRIz+CsT9KcQQeXuPGOytA0MzTyoCI+7qYlQ7vkvhYwzfExHUDGSAbnhXGjKZEeGSGSLBZG0tkMCVZGQkMDgjzBUjFROJ200dwk8MInURGIoHEbqCwbKau4QcAEEg91cZ3qXwe3ly8s4VZJMDQp1BEXVpUtgamyzEnplsDIGTIFFZ8fMnEZW7K4WOK3RTrUIqF3d2ZgzA/AibgE9dqsuTJwbWJWdTMy9rKmRqVpmMrBgDkYZyKqbli0HEGUYe4ufd1J/zVrkfIh2/Gp3GuFQQi0EMKRv7zEsZRQpABLPuoyVMSuCD1zv51AGziPO0cXaMIpZIom0Sypo0KwOCq63VpGB2Kxhjnbc7VfQTB1VlzhgCMgg4IyMhsEH0O9I3CbCeFEh92kku0XSLmYq9uuT3pUwRjO50BFcnZj1antAcDJycbnpn1qQMjXM+V+WYZOIcQupAXeO9dYlYkpGRHES6r01nIGrwCjFdMpP5WiKzcR9b5z+MEFLybDIbmHPAzBAMkA3lrnHj+cIf3gfhSdLAw4fx4Y3S/eb5hJIZv8AZX9tOfPC/myv0EdxbSMfAKtzHqJ8gASxPkDUC34Nm84pbyfyV5HHKuOoEkbQyddshlB+o86nCriVzOpF7zTwn3u0ZUbSzBZIn/RdCJI2+WoLn0zWHLXGGubdZHTs5QSk0f6EqHS6/LO49GWtfs/4kZ7CMPgSQZt5RnJDwHsyT5EgBsf0q08W4dJbzNdWymQsB28A27UKMB4ydhMo2GdmUaTjAItkhzx03KY58ktdhgHUVzLlvmNLWAW80VwjxPKpAt5WXHbORgopBGCK6DwrisdxGHjOR95Ts6NjOiRTurjxU1MzXPy4o5FyyN0ZNO0I68+wA/BdfP3WfH+xmp0HPIIylveSDzW1k/8AUBTVn1oNKjwsI7N+/wDRZzlLehVvPaGIUaSW2vURcama3YKMkAZJPmQPrUe/9qiQo0kltdqq/ETGmBvjf7XzqR7T/wD5VdfJP7+Kk/nT+Y3A80x+LqKtJcrirevqVStN9h//AC/e+HDpyP8ALW3/AOasm45e7f4PmO2dprbb0OZhv/zmmiJcKB5AVlWzwI937mbnYoHjN+TgcOkHq9xbgf6MjH9leWkF7NeW0k1ssEcPaknt1kJ1x6QAqqPHfc04UVaOGMXa+oObYUUUU0oFFFFAFPzjxJrewupoyA8cEjIT01BDj9tVfJVoI7C2AyS8YkdjuWeUdo7E+ZZiasOduANe2E9sjBHkUaSfh1KysNXXukgA7HY9DSg/N93YWq+/2J1IVjDwyw6JD0Xs01h9RG+kLtg7AdF5E2tBkGluPVVPMfMsVlFrlOWbaKMbySt0CRqMkkkgdNs71SG44vdHEcVvw9Dtqlbt58fpBU+zBx4Nn+NX/AOSIbZzMxe5uT1uJzrk8dk8I13+FQPDriqrE+pZ5V0IvKfKxAkur1Ve7uMF1IDLEq50Qx5yMKOp8SSfKmaGzRPgRV/VUD91bq8p1CTnXN9n2XE1kH/aLbf9a3kH45WUf2KtPZndgWssONIt7mVB+q7dsuPQCTH9WsfaM6L7rIeqz9nnyE0bpj5FxH+FJvD4rw8Qmt7V0iS4jSaSRhqZOz+yYwr0ZyNHxZA2J67oiq4in1Q2TvDa6M6LxrmHSwhhXtbhxlIxnpnGuQj4IgerHrjAydqr+ID8n28j6xNd3DKoZgAXlchI0VfuxKTsngoYk5LE2/BOCR2cZC6mdjl5HOuSRsdXY7k+QGAOgApe5fA4hfSXrd6G2JhteukuM9rKB0O5EYPkjVsMgcw8JEVlBZISxuJY4WYnvOHYvO59WjErHH6Rx4Vq5I7tpGBsA8wA9BcSgD8KsLZzc8WJxmKzi2bf+Xnxt5ZWHBx4dr8qr+TkUWNuV6NGH385CZD+1jXK/wDqyrHFept4KNybHWzu9QxUuluKUrUyLiRFI4fj0lUxuThndxLiiq9OKVuXiC1ujxeJ9TO8M10N7Rg4yAcHIyOh8x616UzjIG3T02xt9P31p99Wj30Vf9Rj7keHLsSKK0C8FZe8r51ZZoPqRyS7G2kOz4dJLcXzRXcsAF0QVRIXBIghyT2sbH02IG1Oj3qilPlJsy8SOc/n7/st7f8A/n0qkssZaJlowaepo49yxeTwSwi+UrKhRhJbL0YY2aNlIO/XB6CqCa84zbPAZbRLqOBXR3gb7SRWC4OhjkNlQdl332FdJoqI5HHYvLGpbivy9zhZPO4Dm3nlCF4JlMLswGAwEgGpsd0lSc6F8t22Vgah3thHMumWNJV/RdQ4/Bgapm5QEZzZzSWhznQPtbc7+MUhwo/yZQ/sw+OdXqhEsD6E2+4BHI/aDVHKBgSxnQ/oGI2dR+i4YelaWS9jA0NDcgDcODDIf6yZjyf1FHy8IX/SG4th+ewEqP8Ar7YNLFjzdP5WP12Zf6VXnC+NRToJIZElQ/eRgw+W3Q+nWnNQyK9xKcsb7FcnMMqjM9jcxb47gW4Hz+xYtj5rXjc4wL8SXK+ps7nH91TGtyK2icedIeAes5zD2ic3QS8OnjTtiz6FGbedFH20ZJZpI1UDA8/KqLn9sWMuP0ox/rUp99q8xPDJFG+uSFevgZ0z+6knnSMNaSKehZB/rVrHnjy5IL1+xqxS5oTZ2pegr2vF6V7W4yBRRRQAUUUUAFFFFABSlx7hMc13FO5ZjApESZ7is3WTHi+MAeXz3psIpd4jAwatHDxTlqZ87ajoWfDE2zU+l61vitTl4uKtkxS5rK48saoOI8ZWH4ifkoLsfkqAsfoKqpuNXMmRDbSejzEQx/h3pP8AQH7qtW4sK0Pfk0Rxy7BKa7iRzPyHdXNpO89w8k6KZIEhzHEjJhgFUd6RzjGpyeuwBqp5Q5jSW54ZNqHaSdrGygjO8LF8jyEiIfqK6lacQx1qul4fEsjPHDEjHqyoqsfmwXNKnw7nNN9BkM6hBpdSk544xLM6WFrkzXAw7jpDCTpaVsdD1C+oPkKZ2jhsLPSo0RQRHp4Ki5J+eAT6k1E5c4UsBkdm1yyNqkc9SfBR5Io2VfAepJNJzbxA3Nxb2CDJuHDS77LbxMGk1fr4MYHjk1eS19EUT92XHJ1q0ViJZNpbhmuJN98ynUqn1WPQmBt3KRuO8InsbUtbXlwqx9miRuIpFVWlRNiY9WFU7DPgN66hxCcEaRvUOfl7tUKP8Jxn6EEH5ggH6VDx45Q/9En2snnmprkZQRcoXYJ1cTlI6bW8C/vBqp5f4fc3EAla/nUl5FwsUGPs5njHWI9Qv7a6PJbnf+FUnDeEdgjpjAM0rr8pZGk/YWI+lYsGDE5VKC9ka8+SainGTK+Hk+dv/qVyPlHbj/2aXOa7a5tr22gjv7krNHK7FltyQY9OAMQgAb77GuhW8mKRfaU+eKcLx+hc/h2Y61PEcNjhFtRXsiuDNKckm2Z8k8Lubtboy8QuAYbhol0LbgaQkbZYGE794jYjpTI3Jk2+OI3I8sx25/8AZGag+zCLT+UB53er+1bwN/GniqQw43FPlXsi85yUmrEe35PuywDcVmwDuBbwAkZ8DpOD64Pyqxk5KZtmv70jxAMCZHllLcMPmGB9au7tdJDD61nDeKR1xT/02OrUV7CVmldNiHxn2dTrJrgu7ySLRhovfHSUMD8UbvqRsjbQ+kZGdVZcuX1lw+Mwu88DSSNI5vQyuzvpBZpCvZHYDdWx65zT+Zh51qkuRjzqPBT2RbxaKFebrI9Ly2P+fj/4q2rzJakZFzbkf5ZP+Kt3/R62kOWtoD84Yz1+a17JylbAd22gHyhjH7lqPAV1Zbx3VpHicXgPSaI/KRT/ABqUrAjI3B6Ebj8RtVDc8oWp2NrbkeRhjP8A6aqeL8swxRmW3hEUkBEqiEdmW7I6jGRHjUHUFMYPxUx8I6tMouL1podc0tcwclW8uuZGNnOFJ94hbszkfelAwsgHjq8M7jrV9YX6TRpLEweN1DKw6EH/AJ3HgcioXHb14uzcBWiMixzKRvplZYw6/qsw1A7FS3iBWNNp6GtpNaigeYr7hwxxCL3iHP8AO7cd1Qf++jwCuOuobYI6mnC24gHVXRg6sAVYbgg9CD5Usw8QHCZnguWxYTEm2kbJWJm+K2bAOExllJ2wCPluj4YljOrwt+Z3TBQgOY4pWyVaLGyxybqQNtZTGxwN+HPb5Z+5gzYKXNEPaJPmyx/j4P75aW+cP5q/68f96tX/ALQf5n/nof75KX+cD+av+sn96tZeOVZ4fnU08E7wz/Oh2iNsgVlWm0+EVup70YpaoKKKKgkKKKKACiiigArVNbButbaKlOtiGr3K1uEDzrH8j1aUUzxp9xfgw7FavCPWpK2CipNFQ8kn1JWOK6EX8nrWTWQxtUiiq88u5PJHsL88DKSMV5bWDFsgYOMZxvjOcZ8vSmAoD1FAFP8A1DqqE+AruyNb2QXc7mpVFFZ229WaEktEFYSRBhWdFQSVk1sRXOOe0/wrw4+UVx/sj/fXWWXNJfOPKEs91aXEQBWFZVZc4b7RRgrnY7jffxFGablikiuKCjkTPOQpNIvPW4B8P/DQD+HjTSbuqDlXhUqLNrRlzNlQfLsoxkemQfwq/SyPjtVsSiscb7IrlcnkddzXNIWGBUSOxc9BVxHCBWymrLy6Io8XNqyrj4c+dz+2pS2XrUqiqPJJl1jijFEwMCsqKKWMNckIbrUWXh/lU6irKbWxVwT3E1uR1SVpIZbi2LkllikAiLHq3ZurIGPUkAb71VLxJ34JdTPKZDoujFIdOoojyiJu6AM4VfAb10eudwez28aP3Se6h9yDsxVIj20iGYyhHZmwoz4qM+HrVJrm6F4eXqVHGOYEu7CWyvkxfsCqwojktIDmOWPbAQnDFs4A1A1cW3s4tosKglWMFW7ITy9iWVgwLIXwSGAb5gGugdkPKvPd18qZj5YdBc1KfU577Q4SLLP+Og/vkrRPyjLep2Y7iF0LOemFdWOnzOAceGetdEueGxSLpkjWRcg4cBhlTkHB2yDuKk0rPHxZqb6DMMvCg49zFFwAPKsqKKsQFFFFABRRRQAUUUUAFFFFABRRRQAUUUUAFFFFABRRRQAUUUUAFFFFABRRRQAUUUUAFFFFABRRRQAUUUUAFFFFABRRRQAUUUUAFFFFABRRRQAUUUUAFFFFAH//2Q=="/>
          <p:cNvSpPr>
            <a:spLocks noChangeAspect="1" noChangeArrowheads="1"/>
          </p:cNvSpPr>
          <p:nvPr/>
        </p:nvSpPr>
        <p:spPr bwMode="auto">
          <a:xfrm>
            <a:off x="155575" y="-738188"/>
            <a:ext cx="2943225" cy="1552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 descr="http://hrsbstaff.ednet.ns.ca/waymac/images/Government/Govern1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143001"/>
            <a:ext cx="5461591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6095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410200"/>
            <a:ext cx="86106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Plants partly decayed in water which can be dried and burned for fuel</a:t>
            </a:r>
          </a:p>
        </p:txBody>
      </p:sp>
      <p:pic>
        <p:nvPicPr>
          <p:cNvPr id="31746" name="Picture 2" descr="http://upload.wikimedia.org/wikipedia/commons/f/f9/Peat-Stack_in_Ness,_Outer_Hebrides,_Scot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3579580" cy="2057400"/>
          </a:xfrm>
          <a:prstGeom prst="rect">
            <a:avLst/>
          </a:prstGeom>
          <a:noFill/>
        </p:spPr>
      </p:pic>
      <p:pic>
        <p:nvPicPr>
          <p:cNvPr id="31750" name="Picture 6" descr="http://static.guim.co.uk/sys-images/Guardian/Pix/pictures/2008/05/04/Peat-cutters-460x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438400"/>
            <a:ext cx="438150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761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410200"/>
            <a:ext cx="64008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Low swampy area</a:t>
            </a:r>
          </a:p>
          <a:p>
            <a:endParaRPr lang="en-US" dirty="0"/>
          </a:p>
        </p:txBody>
      </p:sp>
      <p:pic>
        <p:nvPicPr>
          <p:cNvPr id="30722" name="Picture 2" descr="http://media.web.britannica.com/eb-media/74/90374-004-773B2F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66800"/>
            <a:ext cx="6297949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6095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Productivity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410200"/>
            <a:ext cx="8610600" cy="99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Measurement of the amount of work accomplished in a given time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8674" name="Picture 2" descr="http://timsstuff.s3.amazonaws.com/blogs/Factory_Assembly_Line_Bigstock_1213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245780"/>
            <a:ext cx="4343400" cy="3097619"/>
          </a:xfrm>
          <a:prstGeom prst="rect">
            <a:avLst/>
          </a:prstGeom>
          <a:noFill/>
        </p:spPr>
      </p:pic>
      <p:pic>
        <p:nvPicPr>
          <p:cNvPr id="28676" name="Picture 4" descr="http://apworldhistorywiki.wikispaces.com/file/view/clothersfactory.gif/167938797/clothersfactor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95400"/>
            <a:ext cx="4126738" cy="293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Geysers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8686800" cy="1524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Spring of water heated by molten rock inside the earth that, from time to time, shoots hot water into the air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9698" name="Picture 2" descr="http://www.destination360.com/north-america/us/wyoming/images/s/wyoming-old-faithf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4000499" cy="3200400"/>
          </a:xfrm>
          <a:prstGeom prst="rect">
            <a:avLst/>
          </a:prstGeom>
          <a:noFill/>
        </p:spPr>
      </p:pic>
      <p:pic>
        <p:nvPicPr>
          <p:cNvPr id="29700" name="Picture 4" descr="http://www.foundshit.com/images/geyser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478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685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Fjord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334000"/>
            <a:ext cx="84582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Narrow, U-shaped coastal valley with steep sides formed by the action of glaciers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8674" name="Picture 2" descr="http://www.fjordnorway.com/ImageVault/Images/id_1026/width_506/scope_0/conversionFormatType_WebSafe/ImageVaultHandler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143000"/>
            <a:ext cx="5638800" cy="4100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Geothermal Energy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410200"/>
            <a:ext cx="86868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Electricity produced by natural underground sources of steam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7650" name="Picture 2" descr="http://www.ases.org/wp-content/uploads/2012/11/ice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4443620" cy="2819400"/>
          </a:xfrm>
          <a:prstGeom prst="rect">
            <a:avLst/>
          </a:prstGeom>
          <a:noFill/>
        </p:spPr>
      </p:pic>
      <p:pic>
        <p:nvPicPr>
          <p:cNvPr id="27652" name="Picture 4" descr="https://encrypted-tbn1.gstatic.com/images?q=tbn:ANd9GcTDOidJoC2YXfjfyvELo8I7Tw_kwWboTlyuCbO36MnjG9W1pkn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438400"/>
            <a:ext cx="3431727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2393</TotalTime>
  <Words>351</Words>
  <Application>Microsoft Office PowerPoint</Application>
  <PresentationFormat>On-screen Show (4:3)</PresentationFormat>
  <Paragraphs>61</Paragraphs>
  <Slides>24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Chapter 6 European Geography Vocabulary</vt:lpstr>
      <vt:lpstr>Constitutional Monarchy</vt:lpstr>
      <vt:lpstr>Parliamentary Democracy</vt:lpstr>
      <vt:lpstr>Peat</vt:lpstr>
      <vt:lpstr>Bog</vt:lpstr>
      <vt:lpstr>Productivity</vt:lpstr>
      <vt:lpstr>Geysers</vt:lpstr>
      <vt:lpstr>Fjord</vt:lpstr>
      <vt:lpstr>Geothermal Energy</vt:lpstr>
      <vt:lpstr>Specialization</vt:lpstr>
      <vt:lpstr>High-technology Industry</vt:lpstr>
      <vt:lpstr>Bilingual</vt:lpstr>
      <vt:lpstr>Polder</vt:lpstr>
      <vt:lpstr>Multinational Company</vt:lpstr>
      <vt:lpstr>Reunification</vt:lpstr>
      <vt:lpstr>Landlocked</vt:lpstr>
      <vt:lpstr>Neutrality</vt:lpstr>
      <vt:lpstr>Dry Farming</vt:lpstr>
      <vt:lpstr>Autonomy</vt:lpstr>
      <vt:lpstr>Subsidy</vt:lpstr>
      <vt:lpstr>Command Economy</vt:lpstr>
      <vt:lpstr>Market Economy</vt:lpstr>
      <vt:lpstr>Potash</vt:lpstr>
      <vt:lpstr>Ethnic Cleansing</vt:lpstr>
    </vt:vector>
  </TitlesOfParts>
  <Company>AASD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Vocabulary</dc:title>
  <dc:creator>sgreaser</dc:creator>
  <cp:lastModifiedBy>sgreaser</cp:lastModifiedBy>
  <cp:revision>59</cp:revision>
  <dcterms:created xsi:type="dcterms:W3CDTF">2012-04-20T12:43:27Z</dcterms:created>
  <dcterms:modified xsi:type="dcterms:W3CDTF">2015-03-05T13:17:20Z</dcterms:modified>
</cp:coreProperties>
</file>